
<file path=[Content_Types].xml><?xml version="1.0" encoding="utf-8"?>
<Types xmlns="http://schemas.openxmlformats.org/package/2006/content-types">
  <Default Extension="png" ContentType="image/png"/>
  <Default Extension="jfif" ContentType="image/jpeg"/>
  <Default Extension="svg" ContentType="image/svg+xml"/>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56" r:id="rId2"/>
    <p:sldId id="381" r:id="rId3"/>
    <p:sldId id="579" r:id="rId4"/>
    <p:sldId id="512" r:id="rId5"/>
    <p:sldId id="513" r:id="rId6"/>
    <p:sldId id="514" r:id="rId7"/>
    <p:sldId id="518" r:id="rId8"/>
    <p:sldId id="519" r:id="rId9"/>
    <p:sldId id="383" r:id="rId10"/>
    <p:sldId id="415" r:id="rId11"/>
    <p:sldId id="406" r:id="rId12"/>
    <p:sldId id="391" r:id="rId13"/>
    <p:sldId id="407" r:id="rId14"/>
    <p:sldId id="408" r:id="rId15"/>
    <p:sldId id="420" r:id="rId16"/>
    <p:sldId id="457" r:id="rId17"/>
    <p:sldId id="425" r:id="rId18"/>
    <p:sldId id="555" r:id="rId19"/>
    <p:sldId id="557" r:id="rId20"/>
    <p:sldId id="558" r:id="rId21"/>
    <p:sldId id="559" r:id="rId22"/>
    <p:sldId id="560" r:id="rId23"/>
    <p:sldId id="561" r:id="rId24"/>
    <p:sldId id="562" r:id="rId25"/>
    <p:sldId id="563" r:id="rId26"/>
    <p:sldId id="564" r:id="rId27"/>
    <p:sldId id="571" r:id="rId28"/>
    <p:sldId id="572" r:id="rId29"/>
    <p:sldId id="493" r:id="rId30"/>
    <p:sldId id="576" r:id="rId31"/>
    <p:sldId id="581" r:id="rId32"/>
    <p:sldId id="577" r:id="rId33"/>
    <p:sldId id="578" r:id="rId34"/>
    <p:sldId id="573" r:id="rId35"/>
    <p:sldId id="565" r:id="rId36"/>
    <p:sldId id="566" r:id="rId37"/>
    <p:sldId id="520" r:id="rId38"/>
    <p:sldId id="567" r:id="rId39"/>
    <p:sldId id="568" r:id="rId40"/>
    <p:sldId id="521" r:id="rId41"/>
    <p:sldId id="522" r:id="rId42"/>
    <p:sldId id="523" r:id="rId43"/>
    <p:sldId id="524" r:id="rId44"/>
    <p:sldId id="545" r:id="rId45"/>
    <p:sldId id="552" r:id="rId46"/>
    <p:sldId id="438" r:id="rId47"/>
    <p:sldId id="439" r:id="rId48"/>
    <p:sldId id="505" r:id="rId49"/>
    <p:sldId id="492" r:id="rId50"/>
    <p:sldId id="511" r:id="rId51"/>
    <p:sldId id="570" r:id="rId52"/>
    <p:sldId id="414" r:id="rId53"/>
    <p:sldId id="494" r:id="rId54"/>
  </p:sldIdLst>
  <p:sldSz cx="9144000" cy="6858000" type="screen4x3"/>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575"/>
    <a:srgbClr val="9EF8A7"/>
    <a:srgbClr val="BEFDB5"/>
    <a:srgbClr val="F9C091"/>
    <a:srgbClr val="F8B47C"/>
    <a:srgbClr val="FAC9A0"/>
    <a:srgbClr val="F9BB87"/>
    <a:srgbClr val="66F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8" autoAdjust="0"/>
    <p:restoredTop sz="86399" autoAdjust="0"/>
  </p:normalViewPr>
  <p:slideViewPr>
    <p:cSldViewPr>
      <p:cViewPr>
        <p:scale>
          <a:sx n="79" d="100"/>
          <a:sy n="79" d="100"/>
        </p:scale>
        <p:origin x="-2544" y="-552"/>
      </p:cViewPr>
      <p:guideLst>
        <p:guide orient="horz" pos="2160"/>
        <p:guide pos="2880"/>
      </p:guideLst>
    </p:cSldViewPr>
  </p:slideViewPr>
  <p:outlineViewPr>
    <p:cViewPr>
      <p:scale>
        <a:sx n="33" d="100"/>
        <a:sy n="33" d="100"/>
      </p:scale>
      <p:origin x="0" y="29338"/>
    </p:cViewPr>
  </p:outlineViewPr>
  <p:notesTextViewPr>
    <p:cViewPr>
      <p:scale>
        <a:sx n="1" d="1"/>
        <a:sy n="1" d="1"/>
      </p:scale>
      <p:origin x="0" y="0"/>
    </p:cViewPr>
  </p:notesTextViewPr>
  <p:sorterViewPr>
    <p:cViewPr varScale="1">
      <p:scale>
        <a:sx n="100" d="100"/>
        <a:sy n="100" d="100"/>
      </p:scale>
      <p:origin x="0" y="3876"/>
    </p:cViewPr>
  </p:sorterViewPr>
  <p:notesViewPr>
    <p:cSldViewPr>
      <p:cViewPr varScale="1">
        <p:scale>
          <a:sx n="54" d="100"/>
          <a:sy n="54" d="100"/>
        </p:scale>
        <p:origin x="-336" y="-84"/>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102E3-0623-4083-88C8-4A49AD5F9E2E}" type="doc">
      <dgm:prSet loTypeId="urn:microsoft.com/office/officeart/2005/8/layout/radial5" loCatId="cycle" qsTypeId="urn:microsoft.com/office/officeart/2005/8/quickstyle/3d4" qsCatId="3D" csTypeId="urn:microsoft.com/office/officeart/2005/8/colors/colorful1" csCatId="colorful" phldr="1"/>
      <dgm:spPr/>
      <dgm:t>
        <a:bodyPr/>
        <a:lstStyle/>
        <a:p>
          <a:endParaRPr lang="fr-FR"/>
        </a:p>
      </dgm:t>
    </dgm:pt>
    <dgm:pt modelId="{DF0EF43A-913E-4870-BCDE-91EC57C0032D}">
      <dgm:prSet phldrT="[Texte]" custT="1">
        <dgm:style>
          <a:lnRef idx="1">
            <a:schemeClr val="accent6"/>
          </a:lnRef>
          <a:fillRef idx="2">
            <a:schemeClr val="accent6"/>
          </a:fillRef>
          <a:effectRef idx="1">
            <a:schemeClr val="accent6"/>
          </a:effectRef>
          <a:fontRef idx="minor">
            <a:schemeClr val="dk1"/>
          </a:fontRef>
        </dgm:style>
      </dgm:prSet>
      <dgm:spPr/>
      <dgm:t>
        <a:bodyPr/>
        <a:lstStyle/>
        <a:p>
          <a:r>
            <a:rPr lang="fr-FR" sz="2000" dirty="0" smtClean="0"/>
            <a:t>Référent COVID : </a:t>
          </a:r>
        </a:p>
        <a:p>
          <a:r>
            <a:rPr lang="fr-FR" sz="2000" dirty="0" smtClean="0"/>
            <a:t>Acteur de prévention</a:t>
          </a:r>
          <a:endParaRPr lang="fr-FR" sz="2000" dirty="0"/>
        </a:p>
      </dgm:t>
    </dgm:pt>
    <dgm:pt modelId="{88B4B655-CFFF-4A11-AAA2-4726B13C93CB}" type="parTrans" cxnId="{F97A5936-A7E6-4283-8535-46276D0BA1FB}">
      <dgm:prSet/>
      <dgm:spPr/>
      <dgm:t>
        <a:bodyPr/>
        <a:lstStyle/>
        <a:p>
          <a:endParaRPr lang="fr-FR"/>
        </a:p>
      </dgm:t>
    </dgm:pt>
    <dgm:pt modelId="{09EB5C2F-CBD3-4195-A84E-0D8ECD4629BF}" type="sibTrans" cxnId="{F97A5936-A7E6-4283-8535-46276D0BA1FB}">
      <dgm:prSet/>
      <dgm:spPr/>
      <dgm:t>
        <a:bodyPr/>
        <a:lstStyle/>
        <a:p>
          <a:endParaRPr lang="fr-FR"/>
        </a:p>
      </dgm:t>
    </dgm:pt>
    <dgm:pt modelId="{1328E658-A900-490B-AF70-945A9EF301C4}">
      <dgm:prSet phldrT="[Texte]" custT="1">
        <dgm:style>
          <a:lnRef idx="0">
            <a:schemeClr val="accent2"/>
          </a:lnRef>
          <a:fillRef idx="3">
            <a:schemeClr val="accent2"/>
          </a:fillRef>
          <a:effectRef idx="3">
            <a:schemeClr val="accent2"/>
          </a:effectRef>
          <a:fontRef idx="minor">
            <a:schemeClr val="lt1"/>
          </a:fontRef>
        </dgm:style>
      </dgm:prSet>
      <dgm:spPr/>
      <dgm:t>
        <a:bodyPr/>
        <a:lstStyle/>
        <a:p>
          <a:r>
            <a:rPr lang="fr-FR" sz="1800" dirty="0" smtClean="0"/>
            <a:t>Mise en œuvre et suivi des actions préventives</a:t>
          </a:r>
          <a:endParaRPr lang="fr-FR" sz="1800" dirty="0"/>
        </a:p>
      </dgm:t>
    </dgm:pt>
    <dgm:pt modelId="{7D1604A8-AD29-4822-94D9-54E1884865C4}" type="parTrans" cxnId="{41E4ADD6-EDA1-4D65-8B2A-E1D0397E1E3C}">
      <dgm:prSet/>
      <dgm:spPr/>
      <dgm:t>
        <a:bodyPr/>
        <a:lstStyle/>
        <a:p>
          <a:endParaRPr lang="fr-FR"/>
        </a:p>
      </dgm:t>
    </dgm:pt>
    <dgm:pt modelId="{F4F47B21-F8E6-4F16-8592-23949FCF0543}" type="sibTrans" cxnId="{41E4ADD6-EDA1-4D65-8B2A-E1D0397E1E3C}">
      <dgm:prSet/>
      <dgm:spPr/>
      <dgm:t>
        <a:bodyPr/>
        <a:lstStyle/>
        <a:p>
          <a:endParaRPr lang="fr-FR"/>
        </a:p>
      </dgm:t>
    </dgm:pt>
    <dgm:pt modelId="{08F0DA48-6756-4B80-BBC6-6E676DD1E5C5}">
      <dgm:prSet phldrT="[Texte]" custT="1"/>
      <dgm:spPr/>
      <dgm:t>
        <a:bodyPr/>
        <a:lstStyle/>
        <a:p>
          <a:r>
            <a:rPr lang="fr-FR" sz="1800" dirty="0" smtClean="0"/>
            <a:t>Remontée des informations du terrain -&gt; réactualiser les mesures</a:t>
          </a:r>
          <a:endParaRPr lang="fr-FR" sz="1800" dirty="0"/>
        </a:p>
      </dgm:t>
    </dgm:pt>
    <dgm:pt modelId="{D7F7011D-E125-4AE5-B78D-8D2B0A854E29}" type="parTrans" cxnId="{942DC712-B98A-4301-9251-A30635CFB7C6}">
      <dgm:prSet/>
      <dgm:spPr/>
      <dgm:t>
        <a:bodyPr/>
        <a:lstStyle/>
        <a:p>
          <a:endParaRPr lang="fr-FR"/>
        </a:p>
      </dgm:t>
    </dgm:pt>
    <dgm:pt modelId="{18382254-7FD5-4665-8994-B49634EA1195}" type="sibTrans" cxnId="{942DC712-B98A-4301-9251-A30635CFB7C6}">
      <dgm:prSet/>
      <dgm:spPr/>
      <dgm:t>
        <a:bodyPr/>
        <a:lstStyle/>
        <a:p>
          <a:endParaRPr lang="fr-FR"/>
        </a:p>
      </dgm:t>
    </dgm:pt>
    <dgm:pt modelId="{827C60BC-577A-4E0B-83C8-3CBE3DA38ED4}">
      <dgm:prSet phldrT="[Texte]" custT="1">
        <dgm:style>
          <a:lnRef idx="0">
            <a:schemeClr val="accent4"/>
          </a:lnRef>
          <a:fillRef idx="3">
            <a:schemeClr val="accent4"/>
          </a:fillRef>
          <a:effectRef idx="3">
            <a:schemeClr val="accent4"/>
          </a:effectRef>
          <a:fontRef idx="minor">
            <a:schemeClr val="lt1"/>
          </a:fontRef>
        </dgm:style>
      </dgm:prSet>
      <dgm:spPr/>
      <dgm:t>
        <a:bodyPr/>
        <a:lstStyle/>
        <a:p>
          <a:r>
            <a:rPr lang="fr-FR" sz="1600" dirty="0" smtClean="0"/>
            <a:t>En veille permanente concernant l’évolution de la situation sanitaire et réglementaire -&gt;</a:t>
          </a:r>
          <a:endParaRPr lang="fr-FR" sz="1600" dirty="0"/>
        </a:p>
      </dgm:t>
    </dgm:pt>
    <dgm:pt modelId="{8A770CC1-EB3E-41EB-932F-95B4132C1531}" type="parTrans" cxnId="{A59A6AD7-E65F-45F2-B2A4-251DD321A912}">
      <dgm:prSet/>
      <dgm:spPr/>
      <dgm:t>
        <a:bodyPr/>
        <a:lstStyle/>
        <a:p>
          <a:endParaRPr lang="fr-FR"/>
        </a:p>
      </dgm:t>
    </dgm:pt>
    <dgm:pt modelId="{C9CE61CE-0501-419C-BBCF-47B5D7C79207}" type="sibTrans" cxnId="{A59A6AD7-E65F-45F2-B2A4-251DD321A912}">
      <dgm:prSet/>
      <dgm:spPr/>
      <dgm:t>
        <a:bodyPr/>
        <a:lstStyle/>
        <a:p>
          <a:endParaRPr lang="fr-FR"/>
        </a:p>
      </dgm:t>
    </dgm:pt>
    <dgm:pt modelId="{339F9168-FA82-418A-87CC-F531C7D678E4}" type="pres">
      <dgm:prSet presAssocID="{9E6102E3-0623-4083-88C8-4A49AD5F9E2E}" presName="Name0" presStyleCnt="0">
        <dgm:presLayoutVars>
          <dgm:chMax val="1"/>
          <dgm:dir/>
          <dgm:animLvl val="ctr"/>
          <dgm:resizeHandles val="exact"/>
        </dgm:presLayoutVars>
      </dgm:prSet>
      <dgm:spPr/>
      <dgm:t>
        <a:bodyPr/>
        <a:lstStyle/>
        <a:p>
          <a:endParaRPr lang="fr-FR"/>
        </a:p>
      </dgm:t>
    </dgm:pt>
    <dgm:pt modelId="{3597BE9F-74FF-46B0-969A-91B0B4B6D633}" type="pres">
      <dgm:prSet presAssocID="{DF0EF43A-913E-4870-BCDE-91EC57C0032D}" presName="centerShape" presStyleLbl="node0" presStyleIdx="0" presStyleCnt="1" custScaleX="193179" custScaleY="147605"/>
      <dgm:spPr/>
      <dgm:t>
        <a:bodyPr/>
        <a:lstStyle/>
        <a:p>
          <a:endParaRPr lang="fr-FR"/>
        </a:p>
      </dgm:t>
    </dgm:pt>
    <dgm:pt modelId="{995B9C1B-3FC8-408F-BB2A-1E3343D4DFEB}" type="pres">
      <dgm:prSet presAssocID="{7D1604A8-AD29-4822-94D9-54E1884865C4}" presName="parTrans" presStyleLbl="sibTrans2D1" presStyleIdx="0" presStyleCnt="3"/>
      <dgm:spPr/>
      <dgm:t>
        <a:bodyPr/>
        <a:lstStyle/>
        <a:p>
          <a:endParaRPr lang="fr-FR"/>
        </a:p>
      </dgm:t>
    </dgm:pt>
    <dgm:pt modelId="{A50AA687-AFA0-4F45-A168-491025EA039C}" type="pres">
      <dgm:prSet presAssocID="{7D1604A8-AD29-4822-94D9-54E1884865C4}" presName="connectorText" presStyleLbl="sibTrans2D1" presStyleIdx="0" presStyleCnt="3"/>
      <dgm:spPr/>
      <dgm:t>
        <a:bodyPr/>
        <a:lstStyle/>
        <a:p>
          <a:endParaRPr lang="fr-FR"/>
        </a:p>
      </dgm:t>
    </dgm:pt>
    <dgm:pt modelId="{6D93F2EA-BDCB-47DD-A7EC-B155C36A45CC}" type="pres">
      <dgm:prSet presAssocID="{1328E658-A900-490B-AF70-945A9EF301C4}" presName="node" presStyleLbl="node1" presStyleIdx="0" presStyleCnt="3" custScaleX="150917" custScaleY="121901" custRadScaleRad="89675">
        <dgm:presLayoutVars>
          <dgm:bulletEnabled val="1"/>
        </dgm:presLayoutVars>
      </dgm:prSet>
      <dgm:spPr/>
      <dgm:t>
        <a:bodyPr/>
        <a:lstStyle/>
        <a:p>
          <a:endParaRPr lang="fr-FR"/>
        </a:p>
      </dgm:t>
    </dgm:pt>
    <dgm:pt modelId="{8328B8FB-712E-4CD4-8356-0A13A92CCD91}" type="pres">
      <dgm:prSet presAssocID="{D7F7011D-E125-4AE5-B78D-8D2B0A854E29}" presName="parTrans" presStyleLbl="sibTrans2D1" presStyleIdx="1" presStyleCnt="3"/>
      <dgm:spPr/>
      <dgm:t>
        <a:bodyPr/>
        <a:lstStyle/>
        <a:p>
          <a:endParaRPr lang="fr-FR"/>
        </a:p>
      </dgm:t>
    </dgm:pt>
    <dgm:pt modelId="{48C752CA-3B09-44B2-844F-2DF01B6F450D}" type="pres">
      <dgm:prSet presAssocID="{D7F7011D-E125-4AE5-B78D-8D2B0A854E29}" presName="connectorText" presStyleLbl="sibTrans2D1" presStyleIdx="1" presStyleCnt="3"/>
      <dgm:spPr/>
      <dgm:t>
        <a:bodyPr/>
        <a:lstStyle/>
        <a:p>
          <a:endParaRPr lang="fr-FR"/>
        </a:p>
      </dgm:t>
    </dgm:pt>
    <dgm:pt modelId="{DACF5E2D-7FAD-498B-B427-46220B2ABC5B}" type="pres">
      <dgm:prSet presAssocID="{08F0DA48-6756-4B80-BBC6-6E676DD1E5C5}" presName="node" presStyleLbl="node1" presStyleIdx="1" presStyleCnt="3" custScaleX="167173" custScaleY="138536" custRadScaleRad="103461" custRadScaleInc="-2648">
        <dgm:presLayoutVars>
          <dgm:bulletEnabled val="1"/>
        </dgm:presLayoutVars>
      </dgm:prSet>
      <dgm:spPr/>
      <dgm:t>
        <a:bodyPr/>
        <a:lstStyle/>
        <a:p>
          <a:endParaRPr lang="fr-FR"/>
        </a:p>
      </dgm:t>
    </dgm:pt>
    <dgm:pt modelId="{E4EE5C01-B786-4EB5-B064-9E8430D9AF4C}" type="pres">
      <dgm:prSet presAssocID="{8A770CC1-EB3E-41EB-932F-95B4132C1531}" presName="parTrans" presStyleLbl="sibTrans2D1" presStyleIdx="2" presStyleCnt="3"/>
      <dgm:spPr/>
      <dgm:t>
        <a:bodyPr/>
        <a:lstStyle/>
        <a:p>
          <a:endParaRPr lang="fr-FR"/>
        </a:p>
      </dgm:t>
    </dgm:pt>
    <dgm:pt modelId="{D6BD0458-26D2-4B0E-9F26-E2EA86903F1D}" type="pres">
      <dgm:prSet presAssocID="{8A770CC1-EB3E-41EB-932F-95B4132C1531}" presName="connectorText" presStyleLbl="sibTrans2D1" presStyleIdx="2" presStyleCnt="3"/>
      <dgm:spPr/>
      <dgm:t>
        <a:bodyPr/>
        <a:lstStyle/>
        <a:p>
          <a:endParaRPr lang="fr-FR"/>
        </a:p>
      </dgm:t>
    </dgm:pt>
    <dgm:pt modelId="{58ED3FF7-3329-4E70-BE8C-33FECF020EC1}" type="pres">
      <dgm:prSet presAssocID="{827C60BC-577A-4E0B-83C8-3CBE3DA38ED4}" presName="node" presStyleLbl="node1" presStyleIdx="2" presStyleCnt="3" custScaleX="171097" custScaleY="137730">
        <dgm:presLayoutVars>
          <dgm:bulletEnabled val="1"/>
        </dgm:presLayoutVars>
      </dgm:prSet>
      <dgm:spPr/>
      <dgm:t>
        <a:bodyPr/>
        <a:lstStyle/>
        <a:p>
          <a:endParaRPr lang="fr-FR"/>
        </a:p>
      </dgm:t>
    </dgm:pt>
  </dgm:ptLst>
  <dgm:cxnLst>
    <dgm:cxn modelId="{41E4ADD6-EDA1-4D65-8B2A-E1D0397E1E3C}" srcId="{DF0EF43A-913E-4870-BCDE-91EC57C0032D}" destId="{1328E658-A900-490B-AF70-945A9EF301C4}" srcOrd="0" destOrd="0" parTransId="{7D1604A8-AD29-4822-94D9-54E1884865C4}" sibTransId="{F4F47B21-F8E6-4F16-8592-23949FCF0543}"/>
    <dgm:cxn modelId="{E7E006C1-32A9-4DFD-9D0C-2DF845753AB8}" type="presOf" srcId="{7D1604A8-AD29-4822-94D9-54E1884865C4}" destId="{A50AA687-AFA0-4F45-A168-491025EA039C}" srcOrd="1" destOrd="0" presId="urn:microsoft.com/office/officeart/2005/8/layout/radial5"/>
    <dgm:cxn modelId="{F97A5936-A7E6-4283-8535-46276D0BA1FB}" srcId="{9E6102E3-0623-4083-88C8-4A49AD5F9E2E}" destId="{DF0EF43A-913E-4870-BCDE-91EC57C0032D}" srcOrd="0" destOrd="0" parTransId="{88B4B655-CFFF-4A11-AAA2-4726B13C93CB}" sibTransId="{09EB5C2F-CBD3-4195-A84E-0D8ECD4629BF}"/>
    <dgm:cxn modelId="{1D16B7AF-3A7D-4E38-88B0-072DC45398E9}" type="presOf" srcId="{08F0DA48-6756-4B80-BBC6-6E676DD1E5C5}" destId="{DACF5E2D-7FAD-498B-B427-46220B2ABC5B}" srcOrd="0" destOrd="0" presId="urn:microsoft.com/office/officeart/2005/8/layout/radial5"/>
    <dgm:cxn modelId="{22322118-3CAD-4AE6-BD0A-DB14341A0A81}" type="presOf" srcId="{D7F7011D-E125-4AE5-B78D-8D2B0A854E29}" destId="{8328B8FB-712E-4CD4-8356-0A13A92CCD91}" srcOrd="0" destOrd="0" presId="urn:microsoft.com/office/officeart/2005/8/layout/radial5"/>
    <dgm:cxn modelId="{1A571FC9-6782-4177-A53F-AFBE437DB996}" type="presOf" srcId="{9E6102E3-0623-4083-88C8-4A49AD5F9E2E}" destId="{339F9168-FA82-418A-87CC-F531C7D678E4}" srcOrd="0" destOrd="0" presId="urn:microsoft.com/office/officeart/2005/8/layout/radial5"/>
    <dgm:cxn modelId="{036BB543-FC9E-4A66-A8F8-0F4B0197CB20}" type="presOf" srcId="{DF0EF43A-913E-4870-BCDE-91EC57C0032D}" destId="{3597BE9F-74FF-46B0-969A-91B0B4B6D633}" srcOrd="0" destOrd="0" presId="urn:microsoft.com/office/officeart/2005/8/layout/radial5"/>
    <dgm:cxn modelId="{0A1FB04B-B318-480F-8511-BA7C24E3DCAA}" type="presOf" srcId="{827C60BC-577A-4E0B-83C8-3CBE3DA38ED4}" destId="{58ED3FF7-3329-4E70-BE8C-33FECF020EC1}" srcOrd="0" destOrd="0" presId="urn:microsoft.com/office/officeart/2005/8/layout/radial5"/>
    <dgm:cxn modelId="{84869EAE-5127-4521-B266-FC4A75A2FB27}" type="presOf" srcId="{8A770CC1-EB3E-41EB-932F-95B4132C1531}" destId="{D6BD0458-26D2-4B0E-9F26-E2EA86903F1D}" srcOrd="1" destOrd="0" presId="urn:microsoft.com/office/officeart/2005/8/layout/radial5"/>
    <dgm:cxn modelId="{764058CA-9ACF-40AB-81DD-BA5BD9610B25}" type="presOf" srcId="{8A770CC1-EB3E-41EB-932F-95B4132C1531}" destId="{E4EE5C01-B786-4EB5-B064-9E8430D9AF4C}" srcOrd="0" destOrd="0" presId="urn:microsoft.com/office/officeart/2005/8/layout/radial5"/>
    <dgm:cxn modelId="{A59A6AD7-E65F-45F2-B2A4-251DD321A912}" srcId="{DF0EF43A-913E-4870-BCDE-91EC57C0032D}" destId="{827C60BC-577A-4E0B-83C8-3CBE3DA38ED4}" srcOrd="2" destOrd="0" parTransId="{8A770CC1-EB3E-41EB-932F-95B4132C1531}" sibTransId="{C9CE61CE-0501-419C-BBCF-47B5D7C79207}"/>
    <dgm:cxn modelId="{B0D16B2E-02E4-403D-A4C2-2A3886C824A8}" type="presOf" srcId="{7D1604A8-AD29-4822-94D9-54E1884865C4}" destId="{995B9C1B-3FC8-408F-BB2A-1E3343D4DFEB}" srcOrd="0" destOrd="0" presId="urn:microsoft.com/office/officeart/2005/8/layout/radial5"/>
    <dgm:cxn modelId="{942DC712-B98A-4301-9251-A30635CFB7C6}" srcId="{DF0EF43A-913E-4870-BCDE-91EC57C0032D}" destId="{08F0DA48-6756-4B80-BBC6-6E676DD1E5C5}" srcOrd="1" destOrd="0" parTransId="{D7F7011D-E125-4AE5-B78D-8D2B0A854E29}" sibTransId="{18382254-7FD5-4665-8994-B49634EA1195}"/>
    <dgm:cxn modelId="{0FD21F6C-3561-495C-95C3-9A26FB9AE608}" type="presOf" srcId="{D7F7011D-E125-4AE5-B78D-8D2B0A854E29}" destId="{48C752CA-3B09-44B2-844F-2DF01B6F450D}" srcOrd="1" destOrd="0" presId="urn:microsoft.com/office/officeart/2005/8/layout/radial5"/>
    <dgm:cxn modelId="{C7E65A76-19CD-4677-AC82-58D054009F24}" type="presOf" srcId="{1328E658-A900-490B-AF70-945A9EF301C4}" destId="{6D93F2EA-BDCB-47DD-A7EC-B155C36A45CC}" srcOrd="0" destOrd="0" presId="urn:microsoft.com/office/officeart/2005/8/layout/radial5"/>
    <dgm:cxn modelId="{30D570DF-4268-404E-9736-110A2E749D23}" type="presParOf" srcId="{339F9168-FA82-418A-87CC-F531C7D678E4}" destId="{3597BE9F-74FF-46B0-969A-91B0B4B6D633}" srcOrd="0" destOrd="0" presId="urn:microsoft.com/office/officeart/2005/8/layout/radial5"/>
    <dgm:cxn modelId="{BAE4CA3F-6EE7-41D6-A074-247241CE69AA}" type="presParOf" srcId="{339F9168-FA82-418A-87CC-F531C7D678E4}" destId="{995B9C1B-3FC8-408F-BB2A-1E3343D4DFEB}" srcOrd="1" destOrd="0" presId="urn:microsoft.com/office/officeart/2005/8/layout/radial5"/>
    <dgm:cxn modelId="{F3E2078C-364A-45E3-A0D0-5461B00183D0}" type="presParOf" srcId="{995B9C1B-3FC8-408F-BB2A-1E3343D4DFEB}" destId="{A50AA687-AFA0-4F45-A168-491025EA039C}" srcOrd="0" destOrd="0" presId="urn:microsoft.com/office/officeart/2005/8/layout/radial5"/>
    <dgm:cxn modelId="{48EED286-0BFA-426A-BBFD-C8E5DD07EC5E}" type="presParOf" srcId="{339F9168-FA82-418A-87CC-F531C7D678E4}" destId="{6D93F2EA-BDCB-47DD-A7EC-B155C36A45CC}" srcOrd="2" destOrd="0" presId="urn:microsoft.com/office/officeart/2005/8/layout/radial5"/>
    <dgm:cxn modelId="{57C7B5F5-7739-4641-8304-6395FD3B75C9}" type="presParOf" srcId="{339F9168-FA82-418A-87CC-F531C7D678E4}" destId="{8328B8FB-712E-4CD4-8356-0A13A92CCD91}" srcOrd="3" destOrd="0" presId="urn:microsoft.com/office/officeart/2005/8/layout/radial5"/>
    <dgm:cxn modelId="{FDF7A138-9199-49D6-A2A1-760E06B6A34A}" type="presParOf" srcId="{8328B8FB-712E-4CD4-8356-0A13A92CCD91}" destId="{48C752CA-3B09-44B2-844F-2DF01B6F450D}" srcOrd="0" destOrd="0" presId="urn:microsoft.com/office/officeart/2005/8/layout/radial5"/>
    <dgm:cxn modelId="{1DFDE166-8EFD-4988-BA1F-53C002600856}" type="presParOf" srcId="{339F9168-FA82-418A-87CC-F531C7D678E4}" destId="{DACF5E2D-7FAD-498B-B427-46220B2ABC5B}" srcOrd="4" destOrd="0" presId="urn:microsoft.com/office/officeart/2005/8/layout/radial5"/>
    <dgm:cxn modelId="{211996DB-3BB1-4E31-A14E-6721D1011853}" type="presParOf" srcId="{339F9168-FA82-418A-87CC-F531C7D678E4}" destId="{E4EE5C01-B786-4EB5-B064-9E8430D9AF4C}" srcOrd="5" destOrd="0" presId="urn:microsoft.com/office/officeart/2005/8/layout/radial5"/>
    <dgm:cxn modelId="{00FDFA6A-55BA-43AD-ABE2-15FBAA78A468}" type="presParOf" srcId="{E4EE5C01-B786-4EB5-B064-9E8430D9AF4C}" destId="{D6BD0458-26D2-4B0E-9F26-E2EA86903F1D}" srcOrd="0" destOrd="0" presId="urn:microsoft.com/office/officeart/2005/8/layout/radial5"/>
    <dgm:cxn modelId="{D2676933-413E-4884-B207-39FF30D08C48}" type="presParOf" srcId="{339F9168-FA82-418A-87CC-F531C7D678E4}" destId="{58ED3FF7-3329-4E70-BE8C-33FECF020EC1}"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CD8157-ED01-43BB-821D-DBE1037AFDB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6DF2135-D1EA-4B5F-AE95-F21BFF58B5A0}">
      <dgm:prSet phldrT="[Texte]" custT="1"/>
      <dgm:spPr/>
      <dgm:t>
        <a:bodyPr/>
        <a:lstStyle/>
        <a:p>
          <a:r>
            <a:rPr lang="fr-FR" sz="1400" b="1" dirty="0" smtClean="0"/>
            <a:t>* Travailleurs détachés, travailleurs saisonniers, intérimaires et titulaires de contrat de courte durée</a:t>
          </a:r>
          <a:endParaRPr lang="fr-FR" sz="1400" b="1" dirty="0"/>
        </a:p>
      </dgm:t>
    </dgm:pt>
    <dgm:pt modelId="{15FBB58B-6F0C-48FD-8429-5A0D7B5167E8}" type="parTrans" cxnId="{ECD90AB9-75CE-409E-B4F7-6272F77A1285}">
      <dgm:prSet/>
      <dgm:spPr/>
      <dgm:t>
        <a:bodyPr/>
        <a:lstStyle/>
        <a:p>
          <a:endParaRPr lang="fr-FR"/>
        </a:p>
      </dgm:t>
    </dgm:pt>
    <dgm:pt modelId="{0EC22DDF-B620-4AE9-B845-C67FAEEB4082}" type="sibTrans" cxnId="{ECD90AB9-75CE-409E-B4F7-6272F77A1285}">
      <dgm:prSet/>
      <dgm:spPr/>
      <dgm:t>
        <a:bodyPr/>
        <a:lstStyle/>
        <a:p>
          <a:endParaRPr lang="fr-FR"/>
        </a:p>
      </dgm:t>
    </dgm:pt>
    <dgm:pt modelId="{8FFEEFB6-5C20-42CE-8525-038D5036F810}">
      <dgm:prSet phldrT="[Texte]"/>
      <dgm:spPr/>
      <dgm:t>
        <a:bodyPr/>
        <a:lstStyle/>
        <a:p>
          <a:r>
            <a:rPr lang="fr-FR" dirty="0" smtClean="0"/>
            <a:t>S’assurer qu’ils connaissent les modes de propagation du virus, les gestes barrière, les mesures de distanciation physique, les mesures de prévention et protection mises en œuvre </a:t>
          </a:r>
          <a:endParaRPr lang="fr-FR" dirty="0"/>
        </a:p>
      </dgm:t>
    </dgm:pt>
    <dgm:pt modelId="{4A4DF3FF-47FA-4A3F-A50A-E4F4DCD76609}" type="parTrans" cxnId="{2C9D437A-5B00-4FC4-AAC0-C7C7B24DAD53}">
      <dgm:prSet/>
      <dgm:spPr/>
      <dgm:t>
        <a:bodyPr/>
        <a:lstStyle/>
        <a:p>
          <a:endParaRPr lang="fr-FR"/>
        </a:p>
      </dgm:t>
    </dgm:pt>
    <dgm:pt modelId="{9F077333-6E2E-4E23-B046-0A61D1C7C773}" type="sibTrans" cxnId="{2C9D437A-5B00-4FC4-AAC0-C7C7B24DAD53}">
      <dgm:prSet/>
      <dgm:spPr/>
      <dgm:t>
        <a:bodyPr/>
        <a:lstStyle/>
        <a:p>
          <a:endParaRPr lang="fr-FR"/>
        </a:p>
      </dgm:t>
    </dgm:pt>
    <dgm:pt modelId="{65EC16CD-991F-4FE7-9065-AEC2B34D06A8}">
      <dgm:prSet phldrT="[Texte]"/>
      <dgm:spPr>
        <a:solidFill>
          <a:schemeClr val="accent6">
            <a:lumMod val="75000"/>
          </a:schemeClr>
        </a:solidFill>
      </dgm:spPr>
      <dgm:t>
        <a:bodyPr/>
        <a:lstStyle/>
        <a:p>
          <a:r>
            <a:rPr lang="fr-FR" dirty="0" smtClean="0"/>
            <a:t>Information (notes de service, affichage….)</a:t>
          </a:r>
        </a:p>
        <a:p>
          <a:r>
            <a:rPr lang="fr-FR" dirty="0" smtClean="0"/>
            <a:t>Formation</a:t>
          </a:r>
          <a:endParaRPr lang="fr-FR" dirty="0"/>
        </a:p>
      </dgm:t>
    </dgm:pt>
    <dgm:pt modelId="{2E9B6B6F-E149-4132-A3F5-03D8A9ED21FA}" type="parTrans" cxnId="{BB460FE0-D2A2-4138-A549-19CEEDD2CDC0}">
      <dgm:prSet/>
      <dgm:spPr/>
      <dgm:t>
        <a:bodyPr/>
        <a:lstStyle/>
        <a:p>
          <a:endParaRPr lang="fr-FR"/>
        </a:p>
      </dgm:t>
    </dgm:pt>
    <dgm:pt modelId="{BF8DE259-12DD-45CD-9E76-A6A3752AC951}" type="sibTrans" cxnId="{BB460FE0-D2A2-4138-A549-19CEEDD2CDC0}">
      <dgm:prSet/>
      <dgm:spPr/>
      <dgm:t>
        <a:bodyPr/>
        <a:lstStyle/>
        <a:p>
          <a:endParaRPr lang="fr-FR"/>
        </a:p>
      </dgm:t>
    </dgm:pt>
    <dgm:pt modelId="{DA8FD009-EF48-4CCC-94EB-3C59348359B4}">
      <dgm:prSet phldrT="[Texte]" custT="1"/>
      <dgm:spPr/>
      <dgm:t>
        <a:bodyPr/>
        <a:lstStyle/>
        <a:p>
          <a:r>
            <a:rPr lang="fr-FR" sz="1400" b="1" dirty="0" smtClean="0"/>
            <a:t>* Travailleurs à risques de formes graves de Covid-19</a:t>
          </a:r>
          <a:endParaRPr lang="fr-FR" sz="1400" b="1" dirty="0"/>
        </a:p>
      </dgm:t>
    </dgm:pt>
    <dgm:pt modelId="{EB562A5E-223A-4617-B6DD-BF5E83683AC8}" type="parTrans" cxnId="{5FCA2E59-033C-4921-AED7-5D485A7E90BB}">
      <dgm:prSet/>
      <dgm:spPr/>
      <dgm:t>
        <a:bodyPr/>
        <a:lstStyle/>
        <a:p>
          <a:endParaRPr lang="fr-FR"/>
        </a:p>
      </dgm:t>
    </dgm:pt>
    <dgm:pt modelId="{DBA8B285-50BB-47CC-88AF-35FECECD83EA}" type="sibTrans" cxnId="{5FCA2E59-033C-4921-AED7-5D485A7E90BB}">
      <dgm:prSet/>
      <dgm:spPr/>
      <dgm:t>
        <a:bodyPr/>
        <a:lstStyle/>
        <a:p>
          <a:endParaRPr lang="fr-FR"/>
        </a:p>
      </dgm:t>
    </dgm:pt>
    <dgm:pt modelId="{DBD76760-9F03-4E97-AB98-67749CCD35D3}">
      <dgm:prSet phldrT="[Texte]"/>
      <dgm:spPr/>
      <dgm:t>
        <a:bodyPr/>
        <a:lstStyle/>
        <a:p>
          <a:r>
            <a:rPr lang="fr-FR" dirty="0" smtClean="0"/>
            <a:t>Limiter les contacts et sorties des personnes en raison de leur fragilité à l’égard du virus</a:t>
          </a:r>
          <a:endParaRPr lang="fr-FR" dirty="0"/>
        </a:p>
      </dgm:t>
    </dgm:pt>
    <dgm:pt modelId="{FD686DAC-BDD3-476F-BC06-61F31709EA11}" type="parTrans" cxnId="{286EA90D-9F1D-4E1F-BAF9-8669FA95AD47}">
      <dgm:prSet/>
      <dgm:spPr/>
      <dgm:t>
        <a:bodyPr/>
        <a:lstStyle/>
        <a:p>
          <a:endParaRPr lang="fr-FR"/>
        </a:p>
      </dgm:t>
    </dgm:pt>
    <dgm:pt modelId="{D9FC584F-4734-4013-9328-329C8F65ACF9}" type="sibTrans" cxnId="{286EA90D-9F1D-4E1F-BAF9-8669FA95AD47}">
      <dgm:prSet/>
      <dgm:spPr/>
      <dgm:t>
        <a:bodyPr/>
        <a:lstStyle/>
        <a:p>
          <a:endParaRPr lang="fr-FR"/>
        </a:p>
      </dgm:t>
    </dgm:pt>
    <dgm:pt modelId="{CD295074-3ADB-47FA-B56E-7A70D60754E2}">
      <dgm:prSet phldrT="[Texte]"/>
      <dgm:spPr>
        <a:solidFill>
          <a:schemeClr val="accent6">
            <a:lumMod val="75000"/>
          </a:schemeClr>
        </a:solidFill>
      </dgm:spPr>
      <dgm:t>
        <a:bodyPr/>
        <a:lstStyle/>
        <a:p>
          <a:r>
            <a:rPr lang="fr-FR" dirty="0" smtClean="0"/>
            <a:t>- Télétravail</a:t>
          </a:r>
        </a:p>
        <a:p>
          <a:r>
            <a:rPr lang="fr-FR" dirty="0" smtClean="0"/>
            <a:t>- Aménagement du poste de travail (Bureau dédié ou limitation du risque (ex: écran de protection de façon complémentaire au port du masque)</a:t>
          </a:r>
        </a:p>
        <a:p>
          <a:r>
            <a:rPr lang="fr-FR" dirty="0" smtClean="0"/>
            <a:t>- Vigilance particulière quant à l’hygiène régulière des mains </a:t>
          </a:r>
          <a:endParaRPr lang="fr-FR" dirty="0"/>
        </a:p>
      </dgm:t>
    </dgm:pt>
    <dgm:pt modelId="{328A4493-F415-48FA-8084-247279C1BF83}" type="sibTrans" cxnId="{45814A15-EA1E-4241-A922-F2D233584287}">
      <dgm:prSet/>
      <dgm:spPr/>
      <dgm:t>
        <a:bodyPr/>
        <a:lstStyle/>
        <a:p>
          <a:endParaRPr lang="fr-FR"/>
        </a:p>
      </dgm:t>
    </dgm:pt>
    <dgm:pt modelId="{E6E87E10-4505-46D0-94D3-AB1EE8013CB0}" type="parTrans" cxnId="{45814A15-EA1E-4241-A922-F2D233584287}">
      <dgm:prSet/>
      <dgm:spPr/>
      <dgm:t>
        <a:bodyPr/>
        <a:lstStyle/>
        <a:p>
          <a:endParaRPr lang="fr-FR"/>
        </a:p>
      </dgm:t>
    </dgm:pt>
    <dgm:pt modelId="{01F11419-737D-49E9-8B9C-0120B242DFD1}" type="pres">
      <dgm:prSet presAssocID="{29CD8157-ED01-43BB-821D-DBE1037AFDBC}" presName="theList" presStyleCnt="0">
        <dgm:presLayoutVars>
          <dgm:dir/>
          <dgm:animLvl val="lvl"/>
          <dgm:resizeHandles val="exact"/>
        </dgm:presLayoutVars>
      </dgm:prSet>
      <dgm:spPr/>
      <dgm:t>
        <a:bodyPr/>
        <a:lstStyle/>
        <a:p>
          <a:endParaRPr lang="fr-FR"/>
        </a:p>
      </dgm:t>
    </dgm:pt>
    <dgm:pt modelId="{AF974813-1D23-4551-823B-35F2A6846F85}" type="pres">
      <dgm:prSet presAssocID="{B6DF2135-D1EA-4B5F-AE95-F21BFF58B5A0}" presName="compNode" presStyleCnt="0"/>
      <dgm:spPr/>
    </dgm:pt>
    <dgm:pt modelId="{AA818864-F3F7-4F96-8FB3-6921CC7BB89D}" type="pres">
      <dgm:prSet presAssocID="{B6DF2135-D1EA-4B5F-AE95-F21BFF58B5A0}" presName="aNode" presStyleLbl="bgShp" presStyleIdx="0" presStyleCnt="2" custLinFactNeighborX="-4205" custLinFactNeighborY="28738"/>
      <dgm:spPr/>
      <dgm:t>
        <a:bodyPr/>
        <a:lstStyle/>
        <a:p>
          <a:endParaRPr lang="fr-FR"/>
        </a:p>
      </dgm:t>
    </dgm:pt>
    <dgm:pt modelId="{B88AAA60-6BBA-438B-9AB2-77A5F2D1D581}" type="pres">
      <dgm:prSet presAssocID="{B6DF2135-D1EA-4B5F-AE95-F21BFF58B5A0}" presName="textNode" presStyleLbl="bgShp" presStyleIdx="0" presStyleCnt="2"/>
      <dgm:spPr/>
      <dgm:t>
        <a:bodyPr/>
        <a:lstStyle/>
        <a:p>
          <a:endParaRPr lang="fr-FR"/>
        </a:p>
      </dgm:t>
    </dgm:pt>
    <dgm:pt modelId="{27ADE228-CB6F-45F9-90FC-3CCF68CF8A26}" type="pres">
      <dgm:prSet presAssocID="{B6DF2135-D1EA-4B5F-AE95-F21BFF58B5A0}" presName="compChildNode" presStyleCnt="0"/>
      <dgm:spPr/>
    </dgm:pt>
    <dgm:pt modelId="{2121897E-6A3E-482C-90B1-E795089B9EC4}" type="pres">
      <dgm:prSet presAssocID="{B6DF2135-D1EA-4B5F-AE95-F21BFF58B5A0}" presName="theInnerList" presStyleCnt="0"/>
      <dgm:spPr/>
    </dgm:pt>
    <dgm:pt modelId="{4B80CBB7-657F-42DB-B6D2-0E512953A503}" type="pres">
      <dgm:prSet presAssocID="{8FFEEFB6-5C20-42CE-8525-038D5036F810}" presName="childNode" presStyleLbl="node1" presStyleIdx="0" presStyleCnt="4" custScaleX="120067" custScaleY="159084">
        <dgm:presLayoutVars>
          <dgm:bulletEnabled val="1"/>
        </dgm:presLayoutVars>
      </dgm:prSet>
      <dgm:spPr/>
      <dgm:t>
        <a:bodyPr/>
        <a:lstStyle/>
        <a:p>
          <a:endParaRPr lang="fr-FR"/>
        </a:p>
      </dgm:t>
    </dgm:pt>
    <dgm:pt modelId="{6A47F60C-303E-44D5-8F83-1796BB961A58}" type="pres">
      <dgm:prSet presAssocID="{8FFEEFB6-5C20-42CE-8525-038D5036F810}" presName="aSpace2" presStyleCnt="0"/>
      <dgm:spPr/>
    </dgm:pt>
    <dgm:pt modelId="{39EAE3C3-1595-4CA4-AE54-67AD01F60A9C}" type="pres">
      <dgm:prSet presAssocID="{65EC16CD-991F-4FE7-9065-AEC2B34D06A8}" presName="childNode" presStyleLbl="node1" presStyleIdx="1" presStyleCnt="4" custScaleX="120067" custScaleY="168775">
        <dgm:presLayoutVars>
          <dgm:bulletEnabled val="1"/>
        </dgm:presLayoutVars>
      </dgm:prSet>
      <dgm:spPr/>
      <dgm:t>
        <a:bodyPr/>
        <a:lstStyle/>
        <a:p>
          <a:endParaRPr lang="fr-FR"/>
        </a:p>
      </dgm:t>
    </dgm:pt>
    <dgm:pt modelId="{2D9E7F20-5205-4134-B90A-6F23E5629770}" type="pres">
      <dgm:prSet presAssocID="{B6DF2135-D1EA-4B5F-AE95-F21BFF58B5A0}" presName="aSpace" presStyleCnt="0"/>
      <dgm:spPr/>
    </dgm:pt>
    <dgm:pt modelId="{8E980140-FB14-4249-BF9E-9EB13AACE8C0}" type="pres">
      <dgm:prSet presAssocID="{DA8FD009-EF48-4CCC-94EB-3C59348359B4}" presName="compNode" presStyleCnt="0"/>
      <dgm:spPr/>
    </dgm:pt>
    <dgm:pt modelId="{E09A00EC-A842-42CA-882A-C66374E6858F}" type="pres">
      <dgm:prSet presAssocID="{DA8FD009-EF48-4CCC-94EB-3C59348359B4}" presName="aNode" presStyleLbl="bgShp" presStyleIdx="1" presStyleCnt="2"/>
      <dgm:spPr/>
      <dgm:t>
        <a:bodyPr/>
        <a:lstStyle/>
        <a:p>
          <a:endParaRPr lang="fr-FR"/>
        </a:p>
      </dgm:t>
    </dgm:pt>
    <dgm:pt modelId="{F9668176-A81F-4561-BC0A-AB29460F3BEA}" type="pres">
      <dgm:prSet presAssocID="{DA8FD009-EF48-4CCC-94EB-3C59348359B4}" presName="textNode" presStyleLbl="bgShp" presStyleIdx="1" presStyleCnt="2"/>
      <dgm:spPr/>
      <dgm:t>
        <a:bodyPr/>
        <a:lstStyle/>
        <a:p>
          <a:endParaRPr lang="fr-FR"/>
        </a:p>
      </dgm:t>
    </dgm:pt>
    <dgm:pt modelId="{4BF18DAC-683D-4ECB-8706-249F62C47F6B}" type="pres">
      <dgm:prSet presAssocID="{DA8FD009-EF48-4CCC-94EB-3C59348359B4}" presName="compChildNode" presStyleCnt="0"/>
      <dgm:spPr/>
    </dgm:pt>
    <dgm:pt modelId="{D0D8D614-EAE6-4049-9996-FA474885E030}" type="pres">
      <dgm:prSet presAssocID="{DA8FD009-EF48-4CCC-94EB-3C59348359B4}" presName="theInnerList" presStyleCnt="0"/>
      <dgm:spPr/>
    </dgm:pt>
    <dgm:pt modelId="{BD7D2DCB-4DBA-4699-AC13-33A5189182A2}" type="pres">
      <dgm:prSet presAssocID="{DBD76760-9F03-4E97-AB98-67749CCD35D3}" presName="childNode" presStyleLbl="node1" presStyleIdx="2" presStyleCnt="4">
        <dgm:presLayoutVars>
          <dgm:bulletEnabled val="1"/>
        </dgm:presLayoutVars>
      </dgm:prSet>
      <dgm:spPr/>
      <dgm:t>
        <a:bodyPr/>
        <a:lstStyle/>
        <a:p>
          <a:endParaRPr lang="fr-FR"/>
        </a:p>
      </dgm:t>
    </dgm:pt>
    <dgm:pt modelId="{98E3E4DF-2CC1-4169-A3EC-66D535E4F406}" type="pres">
      <dgm:prSet presAssocID="{DBD76760-9F03-4E97-AB98-67749CCD35D3}" presName="aSpace2" presStyleCnt="0"/>
      <dgm:spPr/>
    </dgm:pt>
    <dgm:pt modelId="{B2108DEA-6C91-4D52-BCE7-49AEF048E4DD}" type="pres">
      <dgm:prSet presAssocID="{CD295074-3ADB-47FA-B56E-7A70D60754E2}" presName="childNode" presStyleLbl="node1" presStyleIdx="3" presStyleCnt="4">
        <dgm:presLayoutVars>
          <dgm:bulletEnabled val="1"/>
        </dgm:presLayoutVars>
      </dgm:prSet>
      <dgm:spPr/>
      <dgm:t>
        <a:bodyPr/>
        <a:lstStyle/>
        <a:p>
          <a:endParaRPr lang="fr-FR"/>
        </a:p>
      </dgm:t>
    </dgm:pt>
  </dgm:ptLst>
  <dgm:cxnLst>
    <dgm:cxn modelId="{5FCA2E59-033C-4921-AED7-5D485A7E90BB}" srcId="{29CD8157-ED01-43BB-821D-DBE1037AFDBC}" destId="{DA8FD009-EF48-4CCC-94EB-3C59348359B4}" srcOrd="1" destOrd="0" parTransId="{EB562A5E-223A-4617-B6DD-BF5E83683AC8}" sibTransId="{DBA8B285-50BB-47CC-88AF-35FECECD83EA}"/>
    <dgm:cxn modelId="{ECD90AB9-75CE-409E-B4F7-6272F77A1285}" srcId="{29CD8157-ED01-43BB-821D-DBE1037AFDBC}" destId="{B6DF2135-D1EA-4B5F-AE95-F21BFF58B5A0}" srcOrd="0" destOrd="0" parTransId="{15FBB58B-6F0C-48FD-8429-5A0D7B5167E8}" sibTransId="{0EC22DDF-B620-4AE9-B845-C67FAEEB4082}"/>
    <dgm:cxn modelId="{2C9D437A-5B00-4FC4-AAC0-C7C7B24DAD53}" srcId="{B6DF2135-D1EA-4B5F-AE95-F21BFF58B5A0}" destId="{8FFEEFB6-5C20-42CE-8525-038D5036F810}" srcOrd="0" destOrd="0" parTransId="{4A4DF3FF-47FA-4A3F-A50A-E4F4DCD76609}" sibTransId="{9F077333-6E2E-4E23-B046-0A61D1C7C773}"/>
    <dgm:cxn modelId="{45814A15-EA1E-4241-A922-F2D233584287}" srcId="{DA8FD009-EF48-4CCC-94EB-3C59348359B4}" destId="{CD295074-3ADB-47FA-B56E-7A70D60754E2}" srcOrd="1" destOrd="0" parTransId="{E6E87E10-4505-46D0-94D3-AB1EE8013CB0}" sibTransId="{328A4493-F415-48FA-8084-247279C1BF83}"/>
    <dgm:cxn modelId="{96AB10AA-CBBB-4413-8C96-446C331112E2}" type="presOf" srcId="{29CD8157-ED01-43BB-821D-DBE1037AFDBC}" destId="{01F11419-737D-49E9-8B9C-0120B242DFD1}" srcOrd="0" destOrd="0" presId="urn:microsoft.com/office/officeart/2005/8/layout/lProcess2"/>
    <dgm:cxn modelId="{62EF9405-3491-46B0-9C42-C257BB912FF1}" type="presOf" srcId="{8FFEEFB6-5C20-42CE-8525-038D5036F810}" destId="{4B80CBB7-657F-42DB-B6D2-0E512953A503}" srcOrd="0" destOrd="0" presId="urn:microsoft.com/office/officeart/2005/8/layout/lProcess2"/>
    <dgm:cxn modelId="{286EA90D-9F1D-4E1F-BAF9-8669FA95AD47}" srcId="{DA8FD009-EF48-4CCC-94EB-3C59348359B4}" destId="{DBD76760-9F03-4E97-AB98-67749CCD35D3}" srcOrd="0" destOrd="0" parTransId="{FD686DAC-BDD3-476F-BC06-61F31709EA11}" sibTransId="{D9FC584F-4734-4013-9328-329C8F65ACF9}"/>
    <dgm:cxn modelId="{BB460FE0-D2A2-4138-A549-19CEEDD2CDC0}" srcId="{B6DF2135-D1EA-4B5F-AE95-F21BFF58B5A0}" destId="{65EC16CD-991F-4FE7-9065-AEC2B34D06A8}" srcOrd="1" destOrd="0" parTransId="{2E9B6B6F-E149-4132-A3F5-03D8A9ED21FA}" sibTransId="{BF8DE259-12DD-45CD-9E76-A6A3752AC951}"/>
    <dgm:cxn modelId="{22EBECAC-7EAB-48D2-ABB0-8A75A025285A}" type="presOf" srcId="{65EC16CD-991F-4FE7-9065-AEC2B34D06A8}" destId="{39EAE3C3-1595-4CA4-AE54-67AD01F60A9C}" srcOrd="0" destOrd="0" presId="urn:microsoft.com/office/officeart/2005/8/layout/lProcess2"/>
    <dgm:cxn modelId="{D579BBCC-3B93-49E9-BB2D-ADB6E2D6278B}" type="presOf" srcId="{DA8FD009-EF48-4CCC-94EB-3C59348359B4}" destId="{F9668176-A81F-4561-BC0A-AB29460F3BEA}" srcOrd="1" destOrd="0" presId="urn:microsoft.com/office/officeart/2005/8/layout/lProcess2"/>
    <dgm:cxn modelId="{CE0E2843-35CD-4283-B1C1-569F4A07EF64}" type="presOf" srcId="{DBD76760-9F03-4E97-AB98-67749CCD35D3}" destId="{BD7D2DCB-4DBA-4699-AC13-33A5189182A2}" srcOrd="0" destOrd="0" presId="urn:microsoft.com/office/officeart/2005/8/layout/lProcess2"/>
    <dgm:cxn modelId="{F0E20A78-E86D-4B09-ABE9-AAFF929E4996}" type="presOf" srcId="{CD295074-3ADB-47FA-B56E-7A70D60754E2}" destId="{B2108DEA-6C91-4D52-BCE7-49AEF048E4DD}" srcOrd="0" destOrd="0" presId="urn:microsoft.com/office/officeart/2005/8/layout/lProcess2"/>
    <dgm:cxn modelId="{8204D310-D335-49A8-BF95-397D4ECF2976}" type="presOf" srcId="{DA8FD009-EF48-4CCC-94EB-3C59348359B4}" destId="{E09A00EC-A842-42CA-882A-C66374E6858F}" srcOrd="0" destOrd="0" presId="urn:microsoft.com/office/officeart/2005/8/layout/lProcess2"/>
    <dgm:cxn modelId="{F3A8A788-57EC-4CDD-AC7D-0569CAF9BAA2}" type="presOf" srcId="{B6DF2135-D1EA-4B5F-AE95-F21BFF58B5A0}" destId="{AA818864-F3F7-4F96-8FB3-6921CC7BB89D}" srcOrd="0" destOrd="0" presId="urn:microsoft.com/office/officeart/2005/8/layout/lProcess2"/>
    <dgm:cxn modelId="{8D88E7B8-3B40-4BBA-AC19-0DC14C33D355}" type="presOf" srcId="{B6DF2135-D1EA-4B5F-AE95-F21BFF58B5A0}" destId="{B88AAA60-6BBA-438B-9AB2-77A5F2D1D581}" srcOrd="1" destOrd="0" presId="urn:microsoft.com/office/officeart/2005/8/layout/lProcess2"/>
    <dgm:cxn modelId="{4B1961D5-8CBE-4435-95AA-58883D9183AE}" type="presParOf" srcId="{01F11419-737D-49E9-8B9C-0120B242DFD1}" destId="{AF974813-1D23-4551-823B-35F2A6846F85}" srcOrd="0" destOrd="0" presId="urn:microsoft.com/office/officeart/2005/8/layout/lProcess2"/>
    <dgm:cxn modelId="{D4F05268-95ED-448B-96B3-8C75E057E6C7}" type="presParOf" srcId="{AF974813-1D23-4551-823B-35F2A6846F85}" destId="{AA818864-F3F7-4F96-8FB3-6921CC7BB89D}" srcOrd="0" destOrd="0" presId="urn:microsoft.com/office/officeart/2005/8/layout/lProcess2"/>
    <dgm:cxn modelId="{D3040F0C-DEE1-4295-BB16-E7671FCAF3FD}" type="presParOf" srcId="{AF974813-1D23-4551-823B-35F2A6846F85}" destId="{B88AAA60-6BBA-438B-9AB2-77A5F2D1D581}" srcOrd="1" destOrd="0" presId="urn:microsoft.com/office/officeart/2005/8/layout/lProcess2"/>
    <dgm:cxn modelId="{9DE9245D-C763-427D-993A-3C6BFC7148F5}" type="presParOf" srcId="{AF974813-1D23-4551-823B-35F2A6846F85}" destId="{27ADE228-CB6F-45F9-90FC-3CCF68CF8A26}" srcOrd="2" destOrd="0" presId="urn:microsoft.com/office/officeart/2005/8/layout/lProcess2"/>
    <dgm:cxn modelId="{D12780E3-7F5B-4EAF-A714-ACC5CA57B1AE}" type="presParOf" srcId="{27ADE228-CB6F-45F9-90FC-3CCF68CF8A26}" destId="{2121897E-6A3E-482C-90B1-E795089B9EC4}" srcOrd="0" destOrd="0" presId="urn:microsoft.com/office/officeart/2005/8/layout/lProcess2"/>
    <dgm:cxn modelId="{09BDC379-A72F-4B02-8EA6-65EADF4827CE}" type="presParOf" srcId="{2121897E-6A3E-482C-90B1-E795089B9EC4}" destId="{4B80CBB7-657F-42DB-B6D2-0E512953A503}" srcOrd="0" destOrd="0" presId="urn:microsoft.com/office/officeart/2005/8/layout/lProcess2"/>
    <dgm:cxn modelId="{98E7C5EC-EC11-442C-B8A1-06C64930810E}" type="presParOf" srcId="{2121897E-6A3E-482C-90B1-E795089B9EC4}" destId="{6A47F60C-303E-44D5-8F83-1796BB961A58}" srcOrd="1" destOrd="0" presId="urn:microsoft.com/office/officeart/2005/8/layout/lProcess2"/>
    <dgm:cxn modelId="{2B5429DC-D67A-42B0-A3B5-4816D3B07168}" type="presParOf" srcId="{2121897E-6A3E-482C-90B1-E795089B9EC4}" destId="{39EAE3C3-1595-4CA4-AE54-67AD01F60A9C}" srcOrd="2" destOrd="0" presId="urn:microsoft.com/office/officeart/2005/8/layout/lProcess2"/>
    <dgm:cxn modelId="{81489963-B370-4F6D-8D4E-18137D1E1D35}" type="presParOf" srcId="{01F11419-737D-49E9-8B9C-0120B242DFD1}" destId="{2D9E7F20-5205-4134-B90A-6F23E5629770}" srcOrd="1" destOrd="0" presId="urn:microsoft.com/office/officeart/2005/8/layout/lProcess2"/>
    <dgm:cxn modelId="{A2B97B91-C4E7-4A79-9D34-B96A5BF26D89}" type="presParOf" srcId="{01F11419-737D-49E9-8B9C-0120B242DFD1}" destId="{8E980140-FB14-4249-BF9E-9EB13AACE8C0}" srcOrd="2" destOrd="0" presId="urn:microsoft.com/office/officeart/2005/8/layout/lProcess2"/>
    <dgm:cxn modelId="{78C3FBF1-3C16-4457-A9ED-66E350F437AA}" type="presParOf" srcId="{8E980140-FB14-4249-BF9E-9EB13AACE8C0}" destId="{E09A00EC-A842-42CA-882A-C66374E6858F}" srcOrd="0" destOrd="0" presId="urn:microsoft.com/office/officeart/2005/8/layout/lProcess2"/>
    <dgm:cxn modelId="{EBB0C483-D78A-42DA-83A1-0DE2627C4714}" type="presParOf" srcId="{8E980140-FB14-4249-BF9E-9EB13AACE8C0}" destId="{F9668176-A81F-4561-BC0A-AB29460F3BEA}" srcOrd="1" destOrd="0" presId="urn:microsoft.com/office/officeart/2005/8/layout/lProcess2"/>
    <dgm:cxn modelId="{76D11947-1E30-4659-9CC7-6B8714B8E090}" type="presParOf" srcId="{8E980140-FB14-4249-BF9E-9EB13AACE8C0}" destId="{4BF18DAC-683D-4ECB-8706-249F62C47F6B}" srcOrd="2" destOrd="0" presId="urn:microsoft.com/office/officeart/2005/8/layout/lProcess2"/>
    <dgm:cxn modelId="{7D9BC700-AFDA-47F0-BDEB-887EB6AA60ED}" type="presParOf" srcId="{4BF18DAC-683D-4ECB-8706-249F62C47F6B}" destId="{D0D8D614-EAE6-4049-9996-FA474885E030}" srcOrd="0" destOrd="0" presId="urn:microsoft.com/office/officeart/2005/8/layout/lProcess2"/>
    <dgm:cxn modelId="{2B4431F5-1784-4623-9102-05A10E124A24}" type="presParOf" srcId="{D0D8D614-EAE6-4049-9996-FA474885E030}" destId="{BD7D2DCB-4DBA-4699-AC13-33A5189182A2}" srcOrd="0" destOrd="0" presId="urn:microsoft.com/office/officeart/2005/8/layout/lProcess2"/>
    <dgm:cxn modelId="{91B8A4E7-809A-4041-B8A6-415DCB2D7B16}" type="presParOf" srcId="{D0D8D614-EAE6-4049-9996-FA474885E030}" destId="{98E3E4DF-2CC1-4169-A3EC-66D535E4F406}" srcOrd="1" destOrd="0" presId="urn:microsoft.com/office/officeart/2005/8/layout/lProcess2"/>
    <dgm:cxn modelId="{3C13C99B-AE89-4DD7-A280-218052DE2B54}" type="presParOf" srcId="{D0D8D614-EAE6-4049-9996-FA474885E030}" destId="{B2108DEA-6C91-4D52-BCE7-49AEF048E4DD}"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AD4444-DBE0-4E58-8323-1E234DEC1CEC}" type="doc">
      <dgm:prSet loTypeId="urn:microsoft.com/office/officeart/2005/8/layout/hProcess9" loCatId="process" qsTypeId="urn:microsoft.com/office/officeart/2005/8/quickstyle/simple1" qsCatId="simple" csTypeId="urn:microsoft.com/office/officeart/2005/8/colors/colorful3" csCatId="colorful" phldr="1"/>
      <dgm:spPr/>
    </dgm:pt>
    <dgm:pt modelId="{037EFF66-8BBF-4DFF-A2AC-1FB9B17A1D42}">
      <dgm:prSet phldrT="[Texte]" custT="1"/>
      <dgm:spPr/>
      <dgm:t>
        <a:bodyPr/>
        <a:lstStyle/>
        <a:p>
          <a:r>
            <a:rPr lang="fr-FR" sz="1400" b="1" smtClean="0"/>
            <a:t>Mettre en œuvre des mesures de prévention visant à supprimer les risques à la source</a:t>
          </a:r>
          <a:endParaRPr lang="fr-FR" sz="1400" b="1" dirty="0"/>
        </a:p>
      </dgm:t>
    </dgm:pt>
    <dgm:pt modelId="{59ECF436-F078-4C88-9FA0-7ACC4B92B347}" type="parTrans" cxnId="{ED19F3AE-DE1E-4D01-B624-D48DAE5018F4}">
      <dgm:prSet/>
      <dgm:spPr/>
      <dgm:t>
        <a:bodyPr/>
        <a:lstStyle/>
        <a:p>
          <a:endParaRPr lang="fr-FR"/>
        </a:p>
      </dgm:t>
    </dgm:pt>
    <dgm:pt modelId="{3763AA34-3FA3-4054-91A5-942D355F7729}" type="sibTrans" cxnId="{ED19F3AE-DE1E-4D01-B624-D48DAE5018F4}">
      <dgm:prSet/>
      <dgm:spPr/>
      <dgm:t>
        <a:bodyPr/>
        <a:lstStyle/>
        <a:p>
          <a:endParaRPr lang="fr-FR"/>
        </a:p>
      </dgm:t>
    </dgm:pt>
    <dgm:pt modelId="{1BE77CEE-E06C-498D-ACDC-044785600E1E}">
      <dgm:prSet phldrT="[Texte]" custT="1"/>
      <dgm:spPr/>
      <dgm:t>
        <a:bodyPr/>
        <a:lstStyle/>
        <a:p>
          <a:r>
            <a:rPr lang="fr-FR" sz="1400" b="1" baseline="0" smtClean="0"/>
            <a:t>Réduire au maximum les expositions qui ne peuvent être supprimées, en privilégiant les mesures de protection collective</a:t>
          </a:r>
          <a:endParaRPr lang="fr-FR" sz="1400" b="1" baseline="0" dirty="0"/>
        </a:p>
      </dgm:t>
    </dgm:pt>
    <dgm:pt modelId="{22929AA0-BEC9-444E-8B5E-A97B670B198F}" type="parTrans" cxnId="{62DC8816-097C-47E4-BF9B-2E9C7D764744}">
      <dgm:prSet/>
      <dgm:spPr/>
      <dgm:t>
        <a:bodyPr/>
        <a:lstStyle/>
        <a:p>
          <a:endParaRPr lang="fr-FR"/>
        </a:p>
      </dgm:t>
    </dgm:pt>
    <dgm:pt modelId="{16A0F6ED-6C0B-465F-A2F8-79BE2DD1299B}" type="sibTrans" cxnId="{62DC8816-097C-47E4-BF9B-2E9C7D764744}">
      <dgm:prSet/>
      <dgm:spPr/>
      <dgm:t>
        <a:bodyPr/>
        <a:lstStyle/>
        <a:p>
          <a:endParaRPr lang="fr-FR"/>
        </a:p>
      </dgm:t>
    </dgm:pt>
    <dgm:pt modelId="{426CDAEC-0827-45FF-A6AA-FFFFF4D031B4}">
      <dgm:prSet phldrT="[Texte]" custT="1"/>
      <dgm:spPr/>
      <dgm:t>
        <a:bodyPr/>
        <a:lstStyle/>
        <a:p>
          <a:pPr algn="ctr"/>
          <a:r>
            <a:rPr lang="fr-FR" sz="1400" b="1" smtClean="0"/>
            <a:t>Informer et communiquer auprès des équipes pour  transmettre les consignes à appliquer</a:t>
          </a:r>
          <a:endParaRPr lang="fr-FR" sz="1400" b="1" dirty="0"/>
        </a:p>
      </dgm:t>
    </dgm:pt>
    <dgm:pt modelId="{43EB7FA6-86D2-4E14-A902-6AE8C98EC517}" type="parTrans" cxnId="{17D1E6A4-40EF-474C-AC72-B9435BD68145}">
      <dgm:prSet/>
      <dgm:spPr/>
      <dgm:t>
        <a:bodyPr/>
        <a:lstStyle/>
        <a:p>
          <a:endParaRPr lang="fr-FR"/>
        </a:p>
      </dgm:t>
    </dgm:pt>
    <dgm:pt modelId="{BECFCF90-9111-4E87-83B3-9CA19950096F}" type="sibTrans" cxnId="{17D1E6A4-40EF-474C-AC72-B9435BD68145}">
      <dgm:prSet/>
      <dgm:spPr/>
      <dgm:t>
        <a:bodyPr/>
        <a:lstStyle/>
        <a:p>
          <a:endParaRPr lang="fr-FR"/>
        </a:p>
      </dgm:t>
    </dgm:pt>
    <dgm:pt modelId="{ED6B51F8-7F69-4AF1-9DCA-A0097E208C1D}">
      <dgm:prSet custT="1"/>
      <dgm:spPr/>
      <dgm:t>
        <a:bodyPr/>
        <a:lstStyle/>
        <a:p>
          <a:r>
            <a:rPr lang="fr-FR" sz="1400" b="1" dirty="0" smtClean="0"/>
            <a:t>Evaluer les risques d’exposition au virus</a:t>
          </a:r>
          <a:endParaRPr lang="fr-FR" sz="1400" b="1" dirty="0"/>
        </a:p>
      </dgm:t>
    </dgm:pt>
    <dgm:pt modelId="{BCFF8AFB-3656-46B4-A124-FFCD20B98117}" type="parTrans" cxnId="{12288BD0-C07A-41C8-91B8-9768A260CFFF}">
      <dgm:prSet/>
      <dgm:spPr/>
      <dgm:t>
        <a:bodyPr/>
        <a:lstStyle/>
        <a:p>
          <a:endParaRPr lang="fr-FR"/>
        </a:p>
      </dgm:t>
    </dgm:pt>
    <dgm:pt modelId="{638EE868-E9D2-4D58-9457-A54EEF554CE7}" type="sibTrans" cxnId="{12288BD0-C07A-41C8-91B8-9768A260CFFF}">
      <dgm:prSet/>
      <dgm:spPr/>
      <dgm:t>
        <a:bodyPr/>
        <a:lstStyle/>
        <a:p>
          <a:endParaRPr lang="fr-FR"/>
        </a:p>
      </dgm:t>
    </dgm:pt>
    <dgm:pt modelId="{40B4E92C-A731-4722-AA03-063E3A9227A3}" type="pres">
      <dgm:prSet presAssocID="{FDAD4444-DBE0-4E58-8323-1E234DEC1CEC}" presName="CompostProcess" presStyleCnt="0">
        <dgm:presLayoutVars>
          <dgm:dir/>
          <dgm:resizeHandles val="exact"/>
        </dgm:presLayoutVars>
      </dgm:prSet>
      <dgm:spPr/>
    </dgm:pt>
    <dgm:pt modelId="{EAF44171-EAA6-4A9B-8414-A55815BFE89A}" type="pres">
      <dgm:prSet presAssocID="{FDAD4444-DBE0-4E58-8323-1E234DEC1CEC}" presName="arrow" presStyleLbl="bgShp" presStyleIdx="0" presStyleCnt="1"/>
      <dgm:spPr/>
    </dgm:pt>
    <dgm:pt modelId="{FCD8A735-F488-43DF-8F9F-2A2427DA4163}" type="pres">
      <dgm:prSet presAssocID="{FDAD4444-DBE0-4E58-8323-1E234DEC1CEC}" presName="linearProcess" presStyleCnt="0"/>
      <dgm:spPr/>
    </dgm:pt>
    <dgm:pt modelId="{1413EFD8-4832-49C1-82C6-A0747FDC9F0B}" type="pres">
      <dgm:prSet presAssocID="{ED6B51F8-7F69-4AF1-9DCA-A0097E208C1D}" presName="textNode" presStyleLbl="node1" presStyleIdx="0" presStyleCnt="4" custLinFactNeighborX="9565" custLinFactNeighborY="-3155">
        <dgm:presLayoutVars>
          <dgm:bulletEnabled val="1"/>
        </dgm:presLayoutVars>
      </dgm:prSet>
      <dgm:spPr/>
      <dgm:t>
        <a:bodyPr/>
        <a:lstStyle/>
        <a:p>
          <a:endParaRPr lang="fr-FR"/>
        </a:p>
      </dgm:t>
    </dgm:pt>
    <dgm:pt modelId="{2ADA0719-1D08-4433-AEEA-DC552882F0DC}" type="pres">
      <dgm:prSet presAssocID="{638EE868-E9D2-4D58-9457-A54EEF554CE7}" presName="sibTrans" presStyleCnt="0"/>
      <dgm:spPr/>
    </dgm:pt>
    <dgm:pt modelId="{548F34C6-1F82-4385-B795-6B418FA26BDA}" type="pres">
      <dgm:prSet presAssocID="{037EFF66-8BBF-4DFF-A2AC-1FB9B17A1D42}" presName="textNode" presStyleLbl="node1" presStyleIdx="1" presStyleCnt="4">
        <dgm:presLayoutVars>
          <dgm:bulletEnabled val="1"/>
        </dgm:presLayoutVars>
      </dgm:prSet>
      <dgm:spPr/>
      <dgm:t>
        <a:bodyPr/>
        <a:lstStyle/>
        <a:p>
          <a:endParaRPr lang="fr-FR"/>
        </a:p>
      </dgm:t>
    </dgm:pt>
    <dgm:pt modelId="{BE2270FA-979A-4BE4-8CAC-93F980D14FA2}" type="pres">
      <dgm:prSet presAssocID="{3763AA34-3FA3-4054-91A5-942D355F7729}" presName="sibTrans" presStyleCnt="0"/>
      <dgm:spPr/>
    </dgm:pt>
    <dgm:pt modelId="{0189E5F6-8544-48F8-896C-F4DB9A115272}" type="pres">
      <dgm:prSet presAssocID="{1BE77CEE-E06C-498D-ACDC-044785600E1E}" presName="textNode" presStyleLbl="node1" presStyleIdx="2" presStyleCnt="4">
        <dgm:presLayoutVars>
          <dgm:bulletEnabled val="1"/>
        </dgm:presLayoutVars>
      </dgm:prSet>
      <dgm:spPr/>
      <dgm:t>
        <a:bodyPr/>
        <a:lstStyle/>
        <a:p>
          <a:endParaRPr lang="fr-FR"/>
        </a:p>
      </dgm:t>
    </dgm:pt>
    <dgm:pt modelId="{ADAD98B0-CCA6-4BC2-B616-B703590DDCB8}" type="pres">
      <dgm:prSet presAssocID="{16A0F6ED-6C0B-465F-A2F8-79BE2DD1299B}" presName="sibTrans" presStyleCnt="0"/>
      <dgm:spPr/>
    </dgm:pt>
    <dgm:pt modelId="{53A8D3C4-6BB6-43B8-B9EA-484555285323}" type="pres">
      <dgm:prSet presAssocID="{426CDAEC-0827-45FF-A6AA-FFFFF4D031B4}" presName="textNode" presStyleLbl="node1" presStyleIdx="3" presStyleCnt="4" custLinFactNeighborX="-15952" custLinFactNeighborY="1274">
        <dgm:presLayoutVars>
          <dgm:bulletEnabled val="1"/>
        </dgm:presLayoutVars>
      </dgm:prSet>
      <dgm:spPr/>
      <dgm:t>
        <a:bodyPr/>
        <a:lstStyle/>
        <a:p>
          <a:endParaRPr lang="fr-FR"/>
        </a:p>
      </dgm:t>
    </dgm:pt>
  </dgm:ptLst>
  <dgm:cxnLst>
    <dgm:cxn modelId="{17D1E6A4-40EF-474C-AC72-B9435BD68145}" srcId="{FDAD4444-DBE0-4E58-8323-1E234DEC1CEC}" destId="{426CDAEC-0827-45FF-A6AA-FFFFF4D031B4}" srcOrd="3" destOrd="0" parTransId="{43EB7FA6-86D2-4E14-A902-6AE8C98EC517}" sibTransId="{BECFCF90-9111-4E87-83B3-9CA19950096F}"/>
    <dgm:cxn modelId="{12288BD0-C07A-41C8-91B8-9768A260CFFF}" srcId="{FDAD4444-DBE0-4E58-8323-1E234DEC1CEC}" destId="{ED6B51F8-7F69-4AF1-9DCA-A0097E208C1D}" srcOrd="0" destOrd="0" parTransId="{BCFF8AFB-3656-46B4-A124-FFCD20B98117}" sibTransId="{638EE868-E9D2-4D58-9457-A54EEF554CE7}"/>
    <dgm:cxn modelId="{ED19F3AE-DE1E-4D01-B624-D48DAE5018F4}" srcId="{FDAD4444-DBE0-4E58-8323-1E234DEC1CEC}" destId="{037EFF66-8BBF-4DFF-A2AC-1FB9B17A1D42}" srcOrd="1" destOrd="0" parTransId="{59ECF436-F078-4C88-9FA0-7ACC4B92B347}" sibTransId="{3763AA34-3FA3-4054-91A5-942D355F7729}"/>
    <dgm:cxn modelId="{48FA003D-41FB-4868-B906-44D57AE5F137}" type="presOf" srcId="{ED6B51F8-7F69-4AF1-9DCA-A0097E208C1D}" destId="{1413EFD8-4832-49C1-82C6-A0747FDC9F0B}" srcOrd="0" destOrd="0" presId="urn:microsoft.com/office/officeart/2005/8/layout/hProcess9"/>
    <dgm:cxn modelId="{6E6C5726-B7D2-4FA0-9976-BADF8F250D53}" type="presOf" srcId="{037EFF66-8BBF-4DFF-A2AC-1FB9B17A1D42}" destId="{548F34C6-1F82-4385-B795-6B418FA26BDA}" srcOrd="0" destOrd="0" presId="urn:microsoft.com/office/officeart/2005/8/layout/hProcess9"/>
    <dgm:cxn modelId="{F14B4A99-DC04-41DC-B56F-BF534AAB4E79}" type="presOf" srcId="{FDAD4444-DBE0-4E58-8323-1E234DEC1CEC}" destId="{40B4E92C-A731-4722-AA03-063E3A9227A3}" srcOrd="0" destOrd="0" presId="urn:microsoft.com/office/officeart/2005/8/layout/hProcess9"/>
    <dgm:cxn modelId="{FD92E291-8D76-46BF-87DC-8A712B5D732D}" type="presOf" srcId="{426CDAEC-0827-45FF-A6AA-FFFFF4D031B4}" destId="{53A8D3C4-6BB6-43B8-B9EA-484555285323}" srcOrd="0" destOrd="0" presId="urn:microsoft.com/office/officeart/2005/8/layout/hProcess9"/>
    <dgm:cxn modelId="{62DC8816-097C-47E4-BF9B-2E9C7D764744}" srcId="{FDAD4444-DBE0-4E58-8323-1E234DEC1CEC}" destId="{1BE77CEE-E06C-498D-ACDC-044785600E1E}" srcOrd="2" destOrd="0" parTransId="{22929AA0-BEC9-444E-8B5E-A97B670B198F}" sibTransId="{16A0F6ED-6C0B-465F-A2F8-79BE2DD1299B}"/>
    <dgm:cxn modelId="{530E0C66-B7F3-448E-B26B-AED032B61349}" type="presOf" srcId="{1BE77CEE-E06C-498D-ACDC-044785600E1E}" destId="{0189E5F6-8544-48F8-896C-F4DB9A115272}" srcOrd="0" destOrd="0" presId="urn:microsoft.com/office/officeart/2005/8/layout/hProcess9"/>
    <dgm:cxn modelId="{234B7032-D479-4BB8-9EA8-235AF888874C}" type="presParOf" srcId="{40B4E92C-A731-4722-AA03-063E3A9227A3}" destId="{EAF44171-EAA6-4A9B-8414-A55815BFE89A}" srcOrd="0" destOrd="0" presId="urn:microsoft.com/office/officeart/2005/8/layout/hProcess9"/>
    <dgm:cxn modelId="{B980F30B-2419-45D5-BA86-D5B6041B8BB8}" type="presParOf" srcId="{40B4E92C-A731-4722-AA03-063E3A9227A3}" destId="{FCD8A735-F488-43DF-8F9F-2A2427DA4163}" srcOrd="1" destOrd="0" presId="urn:microsoft.com/office/officeart/2005/8/layout/hProcess9"/>
    <dgm:cxn modelId="{A8A6D74D-0C94-491C-9F08-E15B95519BCB}" type="presParOf" srcId="{FCD8A735-F488-43DF-8F9F-2A2427DA4163}" destId="{1413EFD8-4832-49C1-82C6-A0747FDC9F0B}" srcOrd="0" destOrd="0" presId="urn:microsoft.com/office/officeart/2005/8/layout/hProcess9"/>
    <dgm:cxn modelId="{5CCA42A4-03E0-4BCF-A13A-F1FA3DD5BE5A}" type="presParOf" srcId="{FCD8A735-F488-43DF-8F9F-2A2427DA4163}" destId="{2ADA0719-1D08-4433-AEEA-DC552882F0DC}" srcOrd="1" destOrd="0" presId="urn:microsoft.com/office/officeart/2005/8/layout/hProcess9"/>
    <dgm:cxn modelId="{F2DB304A-A277-467B-9FA0-789C25879DE3}" type="presParOf" srcId="{FCD8A735-F488-43DF-8F9F-2A2427DA4163}" destId="{548F34C6-1F82-4385-B795-6B418FA26BDA}" srcOrd="2" destOrd="0" presId="urn:microsoft.com/office/officeart/2005/8/layout/hProcess9"/>
    <dgm:cxn modelId="{C6FB3757-E90D-4FA6-B7B9-14DAA56AB606}" type="presParOf" srcId="{FCD8A735-F488-43DF-8F9F-2A2427DA4163}" destId="{BE2270FA-979A-4BE4-8CAC-93F980D14FA2}" srcOrd="3" destOrd="0" presId="urn:microsoft.com/office/officeart/2005/8/layout/hProcess9"/>
    <dgm:cxn modelId="{38CC4428-A82F-4C31-894C-33B67F55930D}" type="presParOf" srcId="{FCD8A735-F488-43DF-8F9F-2A2427DA4163}" destId="{0189E5F6-8544-48F8-896C-F4DB9A115272}" srcOrd="4" destOrd="0" presId="urn:microsoft.com/office/officeart/2005/8/layout/hProcess9"/>
    <dgm:cxn modelId="{EC238ABF-A964-4840-BFBF-AC603E2C12E1}" type="presParOf" srcId="{FCD8A735-F488-43DF-8F9F-2A2427DA4163}" destId="{ADAD98B0-CCA6-4BC2-B616-B703590DDCB8}" srcOrd="5" destOrd="0" presId="urn:microsoft.com/office/officeart/2005/8/layout/hProcess9"/>
    <dgm:cxn modelId="{F911931B-AF72-40DB-B241-A20C6837C53B}" type="presParOf" srcId="{FCD8A735-F488-43DF-8F9F-2A2427DA4163}" destId="{53A8D3C4-6BB6-43B8-B9EA-48455528532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87C32B-1C29-49CB-8693-96386CD6ED41}"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fr-FR"/>
        </a:p>
      </dgm:t>
    </dgm:pt>
    <dgm:pt modelId="{FB1050B6-11AF-4749-8CEF-EA8B3BC3E7DC}">
      <dgm:prSet phldrT="[Texte]" custT="1"/>
      <dgm:spPr/>
      <dgm:t>
        <a:bodyPr/>
        <a:lstStyle/>
        <a:p>
          <a:r>
            <a:rPr lang="fr-FR" sz="1400" b="1" dirty="0" smtClean="0"/>
            <a:t>Dirigeant de l’entreprise ou l’établissement</a:t>
          </a:r>
          <a:endParaRPr lang="fr-FR" sz="1400" b="1" dirty="0"/>
        </a:p>
      </dgm:t>
    </dgm:pt>
    <dgm:pt modelId="{83811CCC-34E4-4E68-BB6B-C1AEDD04DAEA}" type="parTrans" cxnId="{370B5641-7FDB-4514-9C87-ED8403C02386}">
      <dgm:prSet/>
      <dgm:spPr/>
      <dgm:t>
        <a:bodyPr/>
        <a:lstStyle/>
        <a:p>
          <a:endParaRPr lang="fr-FR"/>
        </a:p>
      </dgm:t>
    </dgm:pt>
    <dgm:pt modelId="{7B7C8FF5-A146-42C3-919C-6A8672EF2374}" type="sibTrans" cxnId="{370B5641-7FDB-4514-9C87-ED8403C02386}">
      <dgm:prSet/>
      <dgm:spPr/>
      <dgm:t>
        <a:bodyPr/>
        <a:lstStyle/>
        <a:p>
          <a:endParaRPr lang="fr-FR"/>
        </a:p>
      </dgm:t>
    </dgm:pt>
    <dgm:pt modelId="{512C3BA4-C9F5-4DA3-98CF-B7F68B8B3B9B}">
      <dgm:prSet phldrT="[Texte]" custT="1"/>
      <dgm:spPr>
        <a:solidFill>
          <a:schemeClr val="accent2">
            <a:lumMod val="75000"/>
          </a:schemeClr>
        </a:solidFill>
      </dgm:spPr>
      <dgm:t>
        <a:bodyPr/>
        <a:lstStyle/>
        <a:p>
          <a:r>
            <a:rPr lang="fr-FR" sz="1200" b="1" dirty="0" smtClean="0"/>
            <a:t>Concertation au sein de chaque unité de travail</a:t>
          </a:r>
          <a:endParaRPr lang="fr-FR" sz="1200" b="1" dirty="0"/>
        </a:p>
      </dgm:t>
    </dgm:pt>
    <dgm:pt modelId="{AA1E18DE-5210-4501-997C-B0BEACC4C8AB}" type="parTrans" cxnId="{FA70F933-64DF-4BB4-A68F-7E491D5B9CB4}">
      <dgm:prSet/>
      <dgm:spPr/>
      <dgm:t>
        <a:bodyPr/>
        <a:lstStyle/>
        <a:p>
          <a:endParaRPr lang="fr-FR"/>
        </a:p>
      </dgm:t>
    </dgm:pt>
    <dgm:pt modelId="{4BDF4A34-674E-4906-9C0D-E3EB88EEFB51}" type="sibTrans" cxnId="{FA70F933-64DF-4BB4-A68F-7E491D5B9CB4}">
      <dgm:prSet/>
      <dgm:spPr/>
      <dgm:t>
        <a:bodyPr/>
        <a:lstStyle/>
        <a:p>
          <a:endParaRPr lang="fr-FR"/>
        </a:p>
      </dgm:t>
    </dgm:pt>
    <dgm:pt modelId="{8AB43E47-58EF-4C00-B964-8A8C3424E46C}">
      <dgm:prSet phldrT="[Texte]" custT="1"/>
      <dgm:spPr>
        <a:solidFill>
          <a:schemeClr val="accent4">
            <a:lumMod val="75000"/>
          </a:schemeClr>
        </a:solidFill>
      </dgm:spPr>
      <dgm:t>
        <a:bodyPr/>
        <a:lstStyle/>
        <a:p>
          <a:r>
            <a:rPr lang="fr-FR" sz="1200" b="1" dirty="0" smtClean="0"/>
            <a:t>Collaboration avec les représentants du personnel et  syndicaux</a:t>
          </a:r>
          <a:endParaRPr lang="fr-FR" sz="1700" b="1" dirty="0"/>
        </a:p>
      </dgm:t>
    </dgm:pt>
    <dgm:pt modelId="{A9D2F4D0-4899-420E-B847-A6204893CB87}" type="parTrans" cxnId="{1C44E648-A1ED-415B-A0F6-659F3A847896}">
      <dgm:prSet/>
      <dgm:spPr/>
      <dgm:t>
        <a:bodyPr/>
        <a:lstStyle/>
        <a:p>
          <a:endParaRPr lang="fr-FR"/>
        </a:p>
      </dgm:t>
    </dgm:pt>
    <dgm:pt modelId="{0B068BE8-A97F-457E-8EE8-EE620331B3DF}" type="sibTrans" cxnId="{1C44E648-A1ED-415B-A0F6-659F3A847896}">
      <dgm:prSet/>
      <dgm:spPr/>
      <dgm:t>
        <a:bodyPr/>
        <a:lstStyle/>
        <a:p>
          <a:endParaRPr lang="fr-FR"/>
        </a:p>
      </dgm:t>
    </dgm:pt>
    <dgm:pt modelId="{8431676A-A677-4316-B199-453F0025BCB3}">
      <dgm:prSet phldrT="[Texte]" custT="1"/>
      <dgm:spPr>
        <a:solidFill>
          <a:schemeClr val="accent3">
            <a:lumMod val="75000"/>
          </a:schemeClr>
        </a:solidFill>
      </dgm:spPr>
      <dgm:t>
        <a:bodyPr/>
        <a:lstStyle/>
        <a:p>
          <a:r>
            <a:rPr lang="fr-FR" sz="1200" b="1" dirty="0" smtClean="0"/>
            <a:t>Information de l’ensemble des salariés</a:t>
          </a:r>
          <a:endParaRPr lang="fr-FR" sz="1200" b="1" dirty="0"/>
        </a:p>
      </dgm:t>
    </dgm:pt>
    <dgm:pt modelId="{87425295-2A5B-450D-BFE6-719730562FD8}" type="parTrans" cxnId="{02B72398-66A4-4E4B-8BA9-26F75507D4FF}">
      <dgm:prSet/>
      <dgm:spPr/>
      <dgm:t>
        <a:bodyPr/>
        <a:lstStyle/>
        <a:p>
          <a:endParaRPr lang="fr-FR"/>
        </a:p>
      </dgm:t>
    </dgm:pt>
    <dgm:pt modelId="{F05AFD7A-6ED1-48CF-ABF9-C55F5C638160}" type="sibTrans" cxnId="{02B72398-66A4-4E4B-8BA9-26F75507D4FF}">
      <dgm:prSet/>
      <dgm:spPr/>
      <dgm:t>
        <a:bodyPr/>
        <a:lstStyle/>
        <a:p>
          <a:endParaRPr lang="fr-FR"/>
        </a:p>
      </dgm:t>
    </dgm:pt>
    <dgm:pt modelId="{684AC5E0-171C-4D71-8209-085071D2B1C9}">
      <dgm:prSet phldrT="[Texte]" custT="1"/>
      <dgm:spPr>
        <a:solidFill>
          <a:srgbClr val="D78336"/>
        </a:solidFill>
      </dgm:spPr>
      <dgm:t>
        <a:bodyPr/>
        <a:lstStyle/>
        <a:p>
          <a:r>
            <a:rPr lang="fr-FR" sz="1200" b="1" dirty="0" smtClean="0"/>
            <a:t>Conseil et accompagnement par le Service de Santé au Travail</a:t>
          </a:r>
          <a:endParaRPr lang="fr-FR" sz="1200" b="1" dirty="0"/>
        </a:p>
      </dgm:t>
    </dgm:pt>
    <dgm:pt modelId="{F903CA93-796B-4EF2-BDF6-26E91D1E9B17}" type="parTrans" cxnId="{AA74F714-99E9-423F-8811-36C40F4A1D1E}">
      <dgm:prSet/>
      <dgm:spPr/>
      <dgm:t>
        <a:bodyPr/>
        <a:lstStyle/>
        <a:p>
          <a:endParaRPr lang="fr-FR"/>
        </a:p>
      </dgm:t>
    </dgm:pt>
    <dgm:pt modelId="{623954A1-D913-4714-96F7-F0E040BBDC6B}" type="sibTrans" cxnId="{AA74F714-99E9-423F-8811-36C40F4A1D1E}">
      <dgm:prSet/>
      <dgm:spPr/>
      <dgm:t>
        <a:bodyPr/>
        <a:lstStyle/>
        <a:p>
          <a:endParaRPr lang="fr-FR"/>
        </a:p>
      </dgm:t>
    </dgm:pt>
    <dgm:pt modelId="{1A684355-43D8-475A-B5B0-03C6C3553980}" type="pres">
      <dgm:prSet presAssocID="{7C87C32B-1C29-49CB-8693-96386CD6ED41}" presName="Name0" presStyleCnt="0">
        <dgm:presLayoutVars>
          <dgm:chMax val="1"/>
          <dgm:chPref val="1"/>
        </dgm:presLayoutVars>
      </dgm:prSet>
      <dgm:spPr/>
      <dgm:t>
        <a:bodyPr/>
        <a:lstStyle/>
        <a:p>
          <a:endParaRPr lang="fr-FR"/>
        </a:p>
      </dgm:t>
    </dgm:pt>
    <dgm:pt modelId="{4A1E4F2D-0EDA-47EB-BC9D-AA7934D9D567}" type="pres">
      <dgm:prSet presAssocID="{FB1050B6-11AF-4749-8CEF-EA8B3BC3E7DC}" presName="Parent" presStyleLbl="node0" presStyleIdx="0" presStyleCnt="1">
        <dgm:presLayoutVars>
          <dgm:chMax val="5"/>
          <dgm:chPref val="5"/>
        </dgm:presLayoutVars>
      </dgm:prSet>
      <dgm:spPr/>
      <dgm:t>
        <a:bodyPr/>
        <a:lstStyle/>
        <a:p>
          <a:endParaRPr lang="fr-FR"/>
        </a:p>
      </dgm:t>
    </dgm:pt>
    <dgm:pt modelId="{E61557D1-5890-47A7-8577-4EFDF2481BE8}" type="pres">
      <dgm:prSet presAssocID="{FB1050B6-11AF-4749-8CEF-EA8B3BC3E7DC}" presName="Accent1" presStyleLbl="node1" presStyleIdx="0" presStyleCnt="17"/>
      <dgm:spPr/>
    </dgm:pt>
    <dgm:pt modelId="{D6864861-141D-420B-9F47-E7B4CCA0D3E1}" type="pres">
      <dgm:prSet presAssocID="{FB1050B6-11AF-4749-8CEF-EA8B3BC3E7DC}" presName="Accent2" presStyleLbl="node1" presStyleIdx="1" presStyleCnt="17"/>
      <dgm:spPr/>
    </dgm:pt>
    <dgm:pt modelId="{8F190054-A6F3-4476-AD49-2CB6D4C49538}" type="pres">
      <dgm:prSet presAssocID="{FB1050B6-11AF-4749-8CEF-EA8B3BC3E7DC}" presName="Accent3" presStyleLbl="node1" presStyleIdx="2" presStyleCnt="17"/>
      <dgm:spPr/>
    </dgm:pt>
    <dgm:pt modelId="{0B052DAC-3F5A-4D0F-AB69-15FC626BA2F8}" type="pres">
      <dgm:prSet presAssocID="{FB1050B6-11AF-4749-8CEF-EA8B3BC3E7DC}" presName="Accent4" presStyleLbl="node1" presStyleIdx="3" presStyleCnt="17"/>
      <dgm:spPr/>
    </dgm:pt>
    <dgm:pt modelId="{7671B4CD-33DE-44D2-A47A-7C2E382D9F4E}" type="pres">
      <dgm:prSet presAssocID="{FB1050B6-11AF-4749-8CEF-EA8B3BC3E7DC}" presName="Accent5" presStyleLbl="node1" presStyleIdx="4" presStyleCnt="17"/>
      <dgm:spPr/>
    </dgm:pt>
    <dgm:pt modelId="{4D758354-A44C-40D0-8A5E-E99EDF14A4ED}" type="pres">
      <dgm:prSet presAssocID="{FB1050B6-11AF-4749-8CEF-EA8B3BC3E7DC}" presName="Accent6" presStyleLbl="node1" presStyleIdx="5" presStyleCnt="17"/>
      <dgm:spPr/>
    </dgm:pt>
    <dgm:pt modelId="{31204B5E-0453-415D-BF39-1AF0E3A41E34}" type="pres">
      <dgm:prSet presAssocID="{512C3BA4-C9F5-4DA3-98CF-B7F68B8B3B9B}" presName="Child1" presStyleLbl="node1" presStyleIdx="6" presStyleCnt="17" custScaleX="134269" custScaleY="116758">
        <dgm:presLayoutVars>
          <dgm:chMax val="0"/>
          <dgm:chPref val="0"/>
        </dgm:presLayoutVars>
      </dgm:prSet>
      <dgm:spPr/>
      <dgm:t>
        <a:bodyPr/>
        <a:lstStyle/>
        <a:p>
          <a:endParaRPr lang="fr-FR"/>
        </a:p>
      </dgm:t>
    </dgm:pt>
    <dgm:pt modelId="{C560FA14-C4D7-4855-A358-70F41F089817}" type="pres">
      <dgm:prSet presAssocID="{512C3BA4-C9F5-4DA3-98CF-B7F68B8B3B9B}" presName="Accent7" presStyleCnt="0"/>
      <dgm:spPr/>
    </dgm:pt>
    <dgm:pt modelId="{3844107D-FE79-4770-8A80-988F9B157600}" type="pres">
      <dgm:prSet presAssocID="{512C3BA4-C9F5-4DA3-98CF-B7F68B8B3B9B}" presName="AccentHold1" presStyleLbl="node1" presStyleIdx="7" presStyleCnt="17"/>
      <dgm:spPr/>
    </dgm:pt>
    <dgm:pt modelId="{F3B75351-9ACF-4964-B248-DC030F3B4C56}" type="pres">
      <dgm:prSet presAssocID="{512C3BA4-C9F5-4DA3-98CF-B7F68B8B3B9B}" presName="Accent8" presStyleCnt="0"/>
      <dgm:spPr/>
    </dgm:pt>
    <dgm:pt modelId="{4ED22F96-3A4F-4BE0-8BAC-CF970242571B}" type="pres">
      <dgm:prSet presAssocID="{512C3BA4-C9F5-4DA3-98CF-B7F68B8B3B9B}" presName="AccentHold2" presStyleLbl="node1" presStyleIdx="8" presStyleCnt="17"/>
      <dgm:spPr/>
    </dgm:pt>
    <dgm:pt modelId="{73FF16C8-46DD-44D7-B123-C4CFF5C286E7}" type="pres">
      <dgm:prSet presAssocID="{8AB43E47-58EF-4C00-B964-8A8C3424E46C}" presName="Child2" presStyleLbl="node1" presStyleIdx="9" presStyleCnt="17" custScaleX="134269" custScaleY="116758">
        <dgm:presLayoutVars>
          <dgm:chMax val="0"/>
          <dgm:chPref val="0"/>
        </dgm:presLayoutVars>
      </dgm:prSet>
      <dgm:spPr/>
      <dgm:t>
        <a:bodyPr/>
        <a:lstStyle/>
        <a:p>
          <a:endParaRPr lang="fr-FR"/>
        </a:p>
      </dgm:t>
    </dgm:pt>
    <dgm:pt modelId="{A429D036-5F63-45A3-B263-B9FCE0D14CC2}" type="pres">
      <dgm:prSet presAssocID="{8AB43E47-58EF-4C00-B964-8A8C3424E46C}" presName="Accent9" presStyleCnt="0"/>
      <dgm:spPr/>
    </dgm:pt>
    <dgm:pt modelId="{1C96C96E-6A8E-49AD-A0F9-CA62AA4C18E1}" type="pres">
      <dgm:prSet presAssocID="{8AB43E47-58EF-4C00-B964-8A8C3424E46C}" presName="AccentHold1" presStyleLbl="node1" presStyleIdx="10" presStyleCnt="17"/>
      <dgm:spPr/>
    </dgm:pt>
    <dgm:pt modelId="{28306325-37DB-4464-BC8E-15A5EC3ADBD9}" type="pres">
      <dgm:prSet presAssocID="{8AB43E47-58EF-4C00-B964-8A8C3424E46C}" presName="Accent10" presStyleCnt="0"/>
      <dgm:spPr/>
    </dgm:pt>
    <dgm:pt modelId="{75AE316F-96B3-4EF9-9C37-8EB5E627E7FA}" type="pres">
      <dgm:prSet presAssocID="{8AB43E47-58EF-4C00-B964-8A8C3424E46C}" presName="AccentHold2" presStyleLbl="node1" presStyleIdx="11" presStyleCnt="17"/>
      <dgm:spPr/>
    </dgm:pt>
    <dgm:pt modelId="{6F8AF2F7-E8BB-41CB-8DBB-4EF619F4E0A5}" type="pres">
      <dgm:prSet presAssocID="{8AB43E47-58EF-4C00-B964-8A8C3424E46C}" presName="Accent11" presStyleCnt="0"/>
      <dgm:spPr/>
    </dgm:pt>
    <dgm:pt modelId="{E35A4CC4-76E9-4EFD-ADAF-E1B42D3B4F77}" type="pres">
      <dgm:prSet presAssocID="{8AB43E47-58EF-4C00-B964-8A8C3424E46C}" presName="AccentHold3" presStyleLbl="node1" presStyleIdx="12" presStyleCnt="17"/>
      <dgm:spPr/>
    </dgm:pt>
    <dgm:pt modelId="{5322C177-8EFF-44FC-823B-5CA94E65BED5}" type="pres">
      <dgm:prSet presAssocID="{8431676A-A677-4316-B199-453F0025BCB3}" presName="Child3" presStyleLbl="node1" presStyleIdx="13" presStyleCnt="17" custScaleX="134405" custScaleY="116758">
        <dgm:presLayoutVars>
          <dgm:chMax val="0"/>
          <dgm:chPref val="0"/>
        </dgm:presLayoutVars>
      </dgm:prSet>
      <dgm:spPr/>
      <dgm:t>
        <a:bodyPr/>
        <a:lstStyle/>
        <a:p>
          <a:endParaRPr lang="fr-FR"/>
        </a:p>
      </dgm:t>
    </dgm:pt>
    <dgm:pt modelId="{76FF7FE2-8D4A-40A4-8941-95269DAD54F7}" type="pres">
      <dgm:prSet presAssocID="{8431676A-A677-4316-B199-453F0025BCB3}" presName="Accent12" presStyleCnt="0"/>
      <dgm:spPr/>
    </dgm:pt>
    <dgm:pt modelId="{1CE22AAB-C81F-49D0-ABA5-09B6D523AF16}" type="pres">
      <dgm:prSet presAssocID="{8431676A-A677-4316-B199-453F0025BCB3}" presName="AccentHold1" presStyleLbl="node1" presStyleIdx="14" presStyleCnt="17"/>
      <dgm:spPr/>
    </dgm:pt>
    <dgm:pt modelId="{F0115AE1-3542-46CA-AFE7-E642C5DE5002}" type="pres">
      <dgm:prSet presAssocID="{684AC5E0-171C-4D71-8209-085071D2B1C9}" presName="Child4" presStyleLbl="node1" presStyleIdx="15" presStyleCnt="17" custScaleX="154055" custScaleY="116758">
        <dgm:presLayoutVars>
          <dgm:chMax val="0"/>
          <dgm:chPref val="0"/>
        </dgm:presLayoutVars>
      </dgm:prSet>
      <dgm:spPr/>
      <dgm:t>
        <a:bodyPr/>
        <a:lstStyle/>
        <a:p>
          <a:endParaRPr lang="fr-FR"/>
        </a:p>
      </dgm:t>
    </dgm:pt>
    <dgm:pt modelId="{72890ED5-54BE-4886-AFFF-59B7BBC6DD4E}" type="pres">
      <dgm:prSet presAssocID="{684AC5E0-171C-4D71-8209-085071D2B1C9}" presName="Accent13" presStyleCnt="0"/>
      <dgm:spPr/>
    </dgm:pt>
    <dgm:pt modelId="{9CFCCF60-2859-466A-B9EC-F2D79B02C740}" type="pres">
      <dgm:prSet presAssocID="{684AC5E0-171C-4D71-8209-085071D2B1C9}" presName="AccentHold1" presStyleLbl="node1" presStyleIdx="16" presStyleCnt="17"/>
      <dgm:spPr/>
    </dgm:pt>
  </dgm:ptLst>
  <dgm:cxnLst>
    <dgm:cxn modelId="{4A8AB18B-B068-4C18-B67D-C76ACEE4D3E5}" type="presOf" srcId="{7C87C32B-1C29-49CB-8693-96386CD6ED41}" destId="{1A684355-43D8-475A-B5B0-03C6C3553980}" srcOrd="0" destOrd="0" presId="urn:microsoft.com/office/officeart/2009/3/layout/CircleRelationship"/>
    <dgm:cxn modelId="{1C44E648-A1ED-415B-A0F6-659F3A847896}" srcId="{FB1050B6-11AF-4749-8CEF-EA8B3BC3E7DC}" destId="{8AB43E47-58EF-4C00-B964-8A8C3424E46C}" srcOrd="1" destOrd="0" parTransId="{A9D2F4D0-4899-420E-B847-A6204893CB87}" sibTransId="{0B068BE8-A97F-457E-8EE8-EE620331B3DF}"/>
    <dgm:cxn modelId="{AA74F714-99E9-423F-8811-36C40F4A1D1E}" srcId="{FB1050B6-11AF-4749-8CEF-EA8B3BC3E7DC}" destId="{684AC5E0-171C-4D71-8209-085071D2B1C9}" srcOrd="3" destOrd="0" parTransId="{F903CA93-796B-4EF2-BDF6-26E91D1E9B17}" sibTransId="{623954A1-D913-4714-96F7-F0E040BBDC6B}"/>
    <dgm:cxn modelId="{3C4AE839-FA8A-45BB-B63D-AA7A759ADCA4}" type="presOf" srcId="{8AB43E47-58EF-4C00-B964-8A8C3424E46C}" destId="{73FF16C8-46DD-44D7-B123-C4CFF5C286E7}" srcOrd="0" destOrd="0" presId="urn:microsoft.com/office/officeart/2009/3/layout/CircleRelationship"/>
    <dgm:cxn modelId="{370B5641-7FDB-4514-9C87-ED8403C02386}" srcId="{7C87C32B-1C29-49CB-8693-96386CD6ED41}" destId="{FB1050B6-11AF-4749-8CEF-EA8B3BC3E7DC}" srcOrd="0" destOrd="0" parTransId="{83811CCC-34E4-4E68-BB6B-C1AEDD04DAEA}" sibTransId="{7B7C8FF5-A146-42C3-919C-6A8672EF2374}"/>
    <dgm:cxn modelId="{4CF3399A-A139-4EA5-B8BD-337BD39402CB}" type="presOf" srcId="{512C3BA4-C9F5-4DA3-98CF-B7F68B8B3B9B}" destId="{31204B5E-0453-415D-BF39-1AF0E3A41E34}" srcOrd="0" destOrd="0" presId="urn:microsoft.com/office/officeart/2009/3/layout/CircleRelationship"/>
    <dgm:cxn modelId="{023F76E9-9BAB-4EF6-A78B-60E560427FA2}" type="presOf" srcId="{684AC5E0-171C-4D71-8209-085071D2B1C9}" destId="{F0115AE1-3542-46CA-AFE7-E642C5DE5002}" srcOrd="0" destOrd="0" presId="urn:microsoft.com/office/officeart/2009/3/layout/CircleRelationship"/>
    <dgm:cxn modelId="{FA70F933-64DF-4BB4-A68F-7E491D5B9CB4}" srcId="{FB1050B6-11AF-4749-8CEF-EA8B3BC3E7DC}" destId="{512C3BA4-C9F5-4DA3-98CF-B7F68B8B3B9B}" srcOrd="0" destOrd="0" parTransId="{AA1E18DE-5210-4501-997C-B0BEACC4C8AB}" sibTransId="{4BDF4A34-674E-4906-9C0D-E3EB88EEFB51}"/>
    <dgm:cxn modelId="{D0507056-718A-463C-9439-8C37AAB29DC3}" type="presOf" srcId="{FB1050B6-11AF-4749-8CEF-EA8B3BC3E7DC}" destId="{4A1E4F2D-0EDA-47EB-BC9D-AA7934D9D567}" srcOrd="0" destOrd="0" presId="urn:microsoft.com/office/officeart/2009/3/layout/CircleRelationship"/>
    <dgm:cxn modelId="{02B72398-66A4-4E4B-8BA9-26F75507D4FF}" srcId="{FB1050B6-11AF-4749-8CEF-EA8B3BC3E7DC}" destId="{8431676A-A677-4316-B199-453F0025BCB3}" srcOrd="2" destOrd="0" parTransId="{87425295-2A5B-450D-BFE6-719730562FD8}" sibTransId="{F05AFD7A-6ED1-48CF-ABF9-C55F5C638160}"/>
    <dgm:cxn modelId="{89F0D9DF-68C8-4F85-98D9-1AB199112292}" type="presOf" srcId="{8431676A-A677-4316-B199-453F0025BCB3}" destId="{5322C177-8EFF-44FC-823B-5CA94E65BED5}" srcOrd="0" destOrd="0" presId="urn:microsoft.com/office/officeart/2009/3/layout/CircleRelationship"/>
    <dgm:cxn modelId="{39DA93CC-22F0-49F1-980C-10778BAA3F91}" type="presParOf" srcId="{1A684355-43D8-475A-B5B0-03C6C3553980}" destId="{4A1E4F2D-0EDA-47EB-BC9D-AA7934D9D567}" srcOrd="0" destOrd="0" presId="urn:microsoft.com/office/officeart/2009/3/layout/CircleRelationship"/>
    <dgm:cxn modelId="{36DD57FD-958A-455A-B996-B0BAAA846BE7}" type="presParOf" srcId="{1A684355-43D8-475A-B5B0-03C6C3553980}" destId="{E61557D1-5890-47A7-8577-4EFDF2481BE8}" srcOrd="1" destOrd="0" presId="urn:microsoft.com/office/officeart/2009/3/layout/CircleRelationship"/>
    <dgm:cxn modelId="{3C545621-E322-4C70-8A39-2E531DA99E93}" type="presParOf" srcId="{1A684355-43D8-475A-B5B0-03C6C3553980}" destId="{D6864861-141D-420B-9F47-E7B4CCA0D3E1}" srcOrd="2" destOrd="0" presId="urn:microsoft.com/office/officeart/2009/3/layout/CircleRelationship"/>
    <dgm:cxn modelId="{CF05DA4E-A50E-4AC1-991A-6585C262624C}" type="presParOf" srcId="{1A684355-43D8-475A-B5B0-03C6C3553980}" destId="{8F190054-A6F3-4476-AD49-2CB6D4C49538}" srcOrd="3" destOrd="0" presId="urn:microsoft.com/office/officeart/2009/3/layout/CircleRelationship"/>
    <dgm:cxn modelId="{743664CA-91D6-4430-98A1-D85C4295B855}" type="presParOf" srcId="{1A684355-43D8-475A-B5B0-03C6C3553980}" destId="{0B052DAC-3F5A-4D0F-AB69-15FC626BA2F8}" srcOrd="4" destOrd="0" presId="urn:microsoft.com/office/officeart/2009/3/layout/CircleRelationship"/>
    <dgm:cxn modelId="{5769B644-9E7E-4458-89EF-5FDA13AEC7CD}" type="presParOf" srcId="{1A684355-43D8-475A-B5B0-03C6C3553980}" destId="{7671B4CD-33DE-44D2-A47A-7C2E382D9F4E}" srcOrd="5" destOrd="0" presId="urn:microsoft.com/office/officeart/2009/3/layout/CircleRelationship"/>
    <dgm:cxn modelId="{12C32D16-088E-4C0B-92C9-25D030F8F0B3}" type="presParOf" srcId="{1A684355-43D8-475A-B5B0-03C6C3553980}" destId="{4D758354-A44C-40D0-8A5E-E99EDF14A4ED}" srcOrd="6" destOrd="0" presId="urn:microsoft.com/office/officeart/2009/3/layout/CircleRelationship"/>
    <dgm:cxn modelId="{FD5C744B-FD04-4FF5-84E9-1ED66E9075E8}" type="presParOf" srcId="{1A684355-43D8-475A-B5B0-03C6C3553980}" destId="{31204B5E-0453-415D-BF39-1AF0E3A41E34}" srcOrd="7" destOrd="0" presId="urn:microsoft.com/office/officeart/2009/3/layout/CircleRelationship"/>
    <dgm:cxn modelId="{05D75850-54CE-48D3-839E-8E4790A553C8}" type="presParOf" srcId="{1A684355-43D8-475A-B5B0-03C6C3553980}" destId="{C560FA14-C4D7-4855-A358-70F41F089817}" srcOrd="8" destOrd="0" presId="urn:microsoft.com/office/officeart/2009/3/layout/CircleRelationship"/>
    <dgm:cxn modelId="{7B82B739-E5C1-4108-8A1D-30F082A7647C}" type="presParOf" srcId="{C560FA14-C4D7-4855-A358-70F41F089817}" destId="{3844107D-FE79-4770-8A80-988F9B157600}" srcOrd="0" destOrd="0" presId="urn:microsoft.com/office/officeart/2009/3/layout/CircleRelationship"/>
    <dgm:cxn modelId="{482FEAA0-1D7E-4A67-9666-7A2E5A5C0EBD}" type="presParOf" srcId="{1A684355-43D8-475A-B5B0-03C6C3553980}" destId="{F3B75351-9ACF-4964-B248-DC030F3B4C56}" srcOrd="9" destOrd="0" presId="urn:microsoft.com/office/officeart/2009/3/layout/CircleRelationship"/>
    <dgm:cxn modelId="{3B807837-D37F-4DAA-AA3B-451274B453D7}" type="presParOf" srcId="{F3B75351-9ACF-4964-B248-DC030F3B4C56}" destId="{4ED22F96-3A4F-4BE0-8BAC-CF970242571B}" srcOrd="0" destOrd="0" presId="urn:microsoft.com/office/officeart/2009/3/layout/CircleRelationship"/>
    <dgm:cxn modelId="{A05A47BF-E1B8-40A7-9C37-BB4E34F7269D}" type="presParOf" srcId="{1A684355-43D8-475A-B5B0-03C6C3553980}" destId="{73FF16C8-46DD-44D7-B123-C4CFF5C286E7}" srcOrd="10" destOrd="0" presId="urn:microsoft.com/office/officeart/2009/3/layout/CircleRelationship"/>
    <dgm:cxn modelId="{0FF8EA54-2BEA-49EC-8F80-BA65677C1C8D}" type="presParOf" srcId="{1A684355-43D8-475A-B5B0-03C6C3553980}" destId="{A429D036-5F63-45A3-B263-B9FCE0D14CC2}" srcOrd="11" destOrd="0" presId="urn:microsoft.com/office/officeart/2009/3/layout/CircleRelationship"/>
    <dgm:cxn modelId="{7D3446A9-5A4C-4861-90F6-FEBB03F51C2F}" type="presParOf" srcId="{A429D036-5F63-45A3-B263-B9FCE0D14CC2}" destId="{1C96C96E-6A8E-49AD-A0F9-CA62AA4C18E1}" srcOrd="0" destOrd="0" presId="urn:microsoft.com/office/officeart/2009/3/layout/CircleRelationship"/>
    <dgm:cxn modelId="{017E4788-2261-49D9-8B5F-345DC011D67F}" type="presParOf" srcId="{1A684355-43D8-475A-B5B0-03C6C3553980}" destId="{28306325-37DB-4464-BC8E-15A5EC3ADBD9}" srcOrd="12" destOrd="0" presId="urn:microsoft.com/office/officeart/2009/3/layout/CircleRelationship"/>
    <dgm:cxn modelId="{39F6CA2B-2600-44E0-888A-8B607146E08B}" type="presParOf" srcId="{28306325-37DB-4464-BC8E-15A5EC3ADBD9}" destId="{75AE316F-96B3-4EF9-9C37-8EB5E627E7FA}" srcOrd="0" destOrd="0" presId="urn:microsoft.com/office/officeart/2009/3/layout/CircleRelationship"/>
    <dgm:cxn modelId="{64460D93-CD0C-4BD7-A065-D7F03CECE9B6}" type="presParOf" srcId="{1A684355-43D8-475A-B5B0-03C6C3553980}" destId="{6F8AF2F7-E8BB-41CB-8DBB-4EF619F4E0A5}" srcOrd="13" destOrd="0" presId="urn:microsoft.com/office/officeart/2009/3/layout/CircleRelationship"/>
    <dgm:cxn modelId="{C7A580C7-9E30-46EE-AA84-579829CEDC3A}" type="presParOf" srcId="{6F8AF2F7-E8BB-41CB-8DBB-4EF619F4E0A5}" destId="{E35A4CC4-76E9-4EFD-ADAF-E1B42D3B4F77}" srcOrd="0" destOrd="0" presId="urn:microsoft.com/office/officeart/2009/3/layout/CircleRelationship"/>
    <dgm:cxn modelId="{F846DCA6-F71D-4BC1-A4C5-D89B9A218502}" type="presParOf" srcId="{1A684355-43D8-475A-B5B0-03C6C3553980}" destId="{5322C177-8EFF-44FC-823B-5CA94E65BED5}" srcOrd="14" destOrd="0" presId="urn:microsoft.com/office/officeart/2009/3/layout/CircleRelationship"/>
    <dgm:cxn modelId="{1EFDBE81-DD5A-4200-A714-B45130BDDAB4}" type="presParOf" srcId="{1A684355-43D8-475A-B5B0-03C6C3553980}" destId="{76FF7FE2-8D4A-40A4-8941-95269DAD54F7}" srcOrd="15" destOrd="0" presId="urn:microsoft.com/office/officeart/2009/3/layout/CircleRelationship"/>
    <dgm:cxn modelId="{BDF487AE-62F4-4020-A18D-983D56978F14}" type="presParOf" srcId="{76FF7FE2-8D4A-40A4-8941-95269DAD54F7}" destId="{1CE22AAB-C81F-49D0-ABA5-09B6D523AF16}" srcOrd="0" destOrd="0" presId="urn:microsoft.com/office/officeart/2009/3/layout/CircleRelationship"/>
    <dgm:cxn modelId="{98531B0B-6DE5-4863-8686-52E9D3178848}" type="presParOf" srcId="{1A684355-43D8-475A-B5B0-03C6C3553980}" destId="{F0115AE1-3542-46CA-AFE7-E642C5DE5002}" srcOrd="16" destOrd="0" presId="urn:microsoft.com/office/officeart/2009/3/layout/CircleRelationship"/>
    <dgm:cxn modelId="{FE31C5EE-2E35-4C02-BEC9-285614C8159D}" type="presParOf" srcId="{1A684355-43D8-475A-B5B0-03C6C3553980}" destId="{72890ED5-54BE-4886-AFFF-59B7BBC6DD4E}" srcOrd="17" destOrd="0" presId="urn:microsoft.com/office/officeart/2009/3/layout/CircleRelationship"/>
    <dgm:cxn modelId="{EDB3F450-0793-41C5-86EB-0D282022241D}" type="presParOf" srcId="{72890ED5-54BE-4886-AFFF-59B7BBC6DD4E}" destId="{9CFCCF60-2859-466A-B9EC-F2D79B02C740}"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37C595-73D5-42C3-B7D6-2ED791F6E0F4}"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fr-FR"/>
        </a:p>
      </dgm:t>
    </dgm:pt>
    <dgm:pt modelId="{28DDADFB-A728-4565-BBA8-6575B8FEE510}">
      <dgm:prSet phldrT="[Texte]" custT="1"/>
      <dgm:spPr/>
      <dgm:t>
        <a:bodyPr/>
        <a:lstStyle/>
        <a:p>
          <a:r>
            <a:rPr lang="fr-FR" sz="1600" b="1" i="0" dirty="0" smtClean="0"/>
            <a:t>Présentation </a:t>
          </a:r>
        </a:p>
        <a:p>
          <a:r>
            <a:rPr lang="fr-FR" sz="1600" b="1" i="0" dirty="0" smtClean="0"/>
            <a:t>au Comité</a:t>
          </a:r>
        </a:p>
        <a:p>
          <a:r>
            <a:rPr lang="fr-FR" sz="1600" b="1" i="0" dirty="0" smtClean="0"/>
            <a:t>Social et</a:t>
          </a:r>
        </a:p>
        <a:p>
          <a:r>
            <a:rPr lang="fr-FR" sz="1600" b="1" i="0" dirty="0" smtClean="0"/>
            <a:t>Economique</a:t>
          </a:r>
          <a:endParaRPr lang="fr-FR" sz="1600" b="1" i="0" dirty="0"/>
        </a:p>
      </dgm:t>
    </dgm:pt>
    <dgm:pt modelId="{D552CFCE-5008-4715-89D2-8FA0F33FA169}" type="parTrans" cxnId="{699D4782-4241-4F9C-8DDD-4FA097F4BEA8}">
      <dgm:prSet/>
      <dgm:spPr/>
      <dgm:t>
        <a:bodyPr/>
        <a:lstStyle/>
        <a:p>
          <a:endParaRPr lang="fr-FR"/>
        </a:p>
      </dgm:t>
    </dgm:pt>
    <dgm:pt modelId="{CA0C0E81-4B58-4A11-B526-F3757B240901}" type="sibTrans" cxnId="{699D4782-4241-4F9C-8DDD-4FA097F4BEA8}">
      <dgm:prSet/>
      <dgm:spPr/>
      <dgm:t>
        <a:bodyPr/>
        <a:lstStyle/>
        <a:p>
          <a:endParaRPr lang="fr-FR"/>
        </a:p>
      </dgm:t>
    </dgm:pt>
    <dgm:pt modelId="{845772B8-1B25-4B68-804C-0F253B395E5A}">
      <dgm:prSet phldrT="[Texte]" custT="1"/>
      <dgm:spPr/>
      <dgm:t>
        <a:bodyPr/>
        <a:lstStyle/>
        <a:p>
          <a:r>
            <a:rPr lang="fr-FR" sz="1600" b="1" dirty="0" smtClean="0"/>
            <a:t>Notes</a:t>
          </a:r>
        </a:p>
        <a:p>
          <a:r>
            <a:rPr lang="fr-FR" sz="1600" b="1" dirty="0" smtClean="0"/>
            <a:t>de service</a:t>
          </a:r>
          <a:endParaRPr lang="fr-FR" sz="1600" b="1" dirty="0"/>
        </a:p>
      </dgm:t>
    </dgm:pt>
    <dgm:pt modelId="{6BC62423-0125-435E-A908-3BA6355B0319}" type="parTrans" cxnId="{5F99168C-32BA-4483-B833-483FB3F0B745}">
      <dgm:prSet/>
      <dgm:spPr/>
      <dgm:t>
        <a:bodyPr/>
        <a:lstStyle/>
        <a:p>
          <a:endParaRPr lang="fr-FR"/>
        </a:p>
      </dgm:t>
    </dgm:pt>
    <dgm:pt modelId="{55DBD1C1-0237-4C02-A3A7-59AEBFD219AE}" type="sibTrans" cxnId="{5F99168C-32BA-4483-B833-483FB3F0B745}">
      <dgm:prSet/>
      <dgm:spPr/>
      <dgm:t>
        <a:bodyPr/>
        <a:lstStyle/>
        <a:p>
          <a:endParaRPr lang="fr-FR"/>
        </a:p>
      </dgm:t>
    </dgm:pt>
    <dgm:pt modelId="{91BA72E8-533B-4AC1-8682-FFE2C3D8F5C6}">
      <dgm:prSet phldrT="[Texte]" custT="1"/>
      <dgm:spPr/>
      <dgm:t>
        <a:bodyPr/>
        <a:lstStyle/>
        <a:p>
          <a:r>
            <a:rPr lang="fr-FR" sz="1600" b="0" i="0" dirty="0" smtClean="0"/>
            <a:t>Peuvent être intégrées dans le </a:t>
          </a:r>
          <a:r>
            <a:rPr lang="fr-FR" sz="1600" b="1" i="0" dirty="0" smtClean="0"/>
            <a:t>règlement intérieur de l’entreprise</a:t>
          </a:r>
          <a:endParaRPr lang="fr-FR" sz="1600" b="1" i="0" dirty="0"/>
        </a:p>
      </dgm:t>
    </dgm:pt>
    <dgm:pt modelId="{12D2AA3C-D71A-4F7F-9124-629B76171281}" type="parTrans" cxnId="{0C6D6EA1-BE0A-44CF-AA48-4D180E39996C}">
      <dgm:prSet/>
      <dgm:spPr/>
      <dgm:t>
        <a:bodyPr/>
        <a:lstStyle/>
        <a:p>
          <a:endParaRPr lang="fr-FR"/>
        </a:p>
      </dgm:t>
    </dgm:pt>
    <dgm:pt modelId="{B44B588B-9B55-4595-9EFA-6FDFE0364669}" type="sibTrans" cxnId="{0C6D6EA1-BE0A-44CF-AA48-4D180E39996C}">
      <dgm:prSet/>
      <dgm:spPr/>
      <dgm:t>
        <a:bodyPr/>
        <a:lstStyle/>
        <a:p>
          <a:endParaRPr lang="fr-FR"/>
        </a:p>
      </dgm:t>
    </dgm:pt>
    <dgm:pt modelId="{C83C5128-9552-44CC-91E8-9A21A59E1F68}">
      <dgm:prSet custT="1"/>
      <dgm:spPr/>
      <dgm:t>
        <a:bodyPr/>
        <a:lstStyle/>
        <a:p>
          <a:r>
            <a:rPr lang="fr-FR" sz="1600" b="1" dirty="0" smtClean="0"/>
            <a:t>Affichage</a:t>
          </a:r>
          <a:endParaRPr lang="fr-FR" sz="1600" b="1" dirty="0"/>
        </a:p>
      </dgm:t>
    </dgm:pt>
    <dgm:pt modelId="{34547D8A-2FD9-4E60-9ED6-BF9D9D3A34C4}" type="parTrans" cxnId="{E5468C72-56A8-4E46-BDEA-C7CD9F0A94FA}">
      <dgm:prSet/>
      <dgm:spPr/>
      <dgm:t>
        <a:bodyPr/>
        <a:lstStyle/>
        <a:p>
          <a:endParaRPr lang="fr-FR"/>
        </a:p>
      </dgm:t>
    </dgm:pt>
    <dgm:pt modelId="{839572D0-117A-4DC4-A094-AEC35476E451}" type="sibTrans" cxnId="{E5468C72-56A8-4E46-BDEA-C7CD9F0A94FA}">
      <dgm:prSet/>
      <dgm:spPr/>
      <dgm:t>
        <a:bodyPr/>
        <a:lstStyle/>
        <a:p>
          <a:endParaRPr lang="fr-FR"/>
        </a:p>
      </dgm:t>
    </dgm:pt>
    <dgm:pt modelId="{4AAD7268-6BE5-42F0-94C1-3E1B42527437}" type="pres">
      <dgm:prSet presAssocID="{CE37C595-73D5-42C3-B7D6-2ED791F6E0F4}" presName="Name0" presStyleCnt="0">
        <dgm:presLayoutVars>
          <dgm:dir/>
          <dgm:resizeHandles val="exact"/>
        </dgm:presLayoutVars>
      </dgm:prSet>
      <dgm:spPr/>
      <dgm:t>
        <a:bodyPr/>
        <a:lstStyle/>
        <a:p>
          <a:endParaRPr lang="fr-FR"/>
        </a:p>
      </dgm:t>
    </dgm:pt>
    <dgm:pt modelId="{3CC84811-AD96-485B-A1AE-C364F230DF40}" type="pres">
      <dgm:prSet presAssocID="{28DDADFB-A728-4565-BBA8-6575B8FEE510}" presName="Name5" presStyleLbl="vennNode1" presStyleIdx="0" presStyleCnt="4">
        <dgm:presLayoutVars>
          <dgm:bulletEnabled val="1"/>
        </dgm:presLayoutVars>
      </dgm:prSet>
      <dgm:spPr/>
      <dgm:t>
        <a:bodyPr/>
        <a:lstStyle/>
        <a:p>
          <a:endParaRPr lang="fr-FR"/>
        </a:p>
      </dgm:t>
    </dgm:pt>
    <dgm:pt modelId="{F50B4721-9402-4D53-A476-B0E4C4BF1C5B}" type="pres">
      <dgm:prSet presAssocID="{CA0C0E81-4B58-4A11-B526-F3757B240901}" presName="space" presStyleCnt="0"/>
      <dgm:spPr/>
      <dgm:t>
        <a:bodyPr/>
        <a:lstStyle/>
        <a:p>
          <a:endParaRPr lang="fr-FR"/>
        </a:p>
      </dgm:t>
    </dgm:pt>
    <dgm:pt modelId="{B6486F1C-25A1-4555-94BE-FE1B2B68D70D}" type="pres">
      <dgm:prSet presAssocID="{845772B8-1B25-4B68-804C-0F253B395E5A}" presName="Name5" presStyleLbl="vennNode1" presStyleIdx="1" presStyleCnt="4">
        <dgm:presLayoutVars>
          <dgm:bulletEnabled val="1"/>
        </dgm:presLayoutVars>
      </dgm:prSet>
      <dgm:spPr/>
      <dgm:t>
        <a:bodyPr/>
        <a:lstStyle/>
        <a:p>
          <a:endParaRPr lang="fr-FR"/>
        </a:p>
      </dgm:t>
    </dgm:pt>
    <dgm:pt modelId="{EF7A06D3-44AC-4141-8465-27011E59F1AD}" type="pres">
      <dgm:prSet presAssocID="{55DBD1C1-0237-4C02-A3A7-59AEBFD219AE}" presName="space" presStyleCnt="0"/>
      <dgm:spPr/>
      <dgm:t>
        <a:bodyPr/>
        <a:lstStyle/>
        <a:p>
          <a:endParaRPr lang="fr-FR"/>
        </a:p>
      </dgm:t>
    </dgm:pt>
    <dgm:pt modelId="{CEF9E4C8-17C9-49D7-B6DC-3B434FE25A97}" type="pres">
      <dgm:prSet presAssocID="{91BA72E8-533B-4AC1-8682-FFE2C3D8F5C6}" presName="Name5" presStyleLbl="vennNode1" presStyleIdx="2" presStyleCnt="4">
        <dgm:presLayoutVars>
          <dgm:bulletEnabled val="1"/>
        </dgm:presLayoutVars>
      </dgm:prSet>
      <dgm:spPr/>
      <dgm:t>
        <a:bodyPr/>
        <a:lstStyle/>
        <a:p>
          <a:endParaRPr lang="fr-FR"/>
        </a:p>
      </dgm:t>
    </dgm:pt>
    <dgm:pt modelId="{DAD7A39B-7CE1-4219-9868-733E5AB830A3}" type="pres">
      <dgm:prSet presAssocID="{B44B588B-9B55-4595-9EFA-6FDFE0364669}" presName="space" presStyleCnt="0"/>
      <dgm:spPr/>
    </dgm:pt>
    <dgm:pt modelId="{F4F068B7-044C-4F65-AA49-14654D689C9F}" type="pres">
      <dgm:prSet presAssocID="{C83C5128-9552-44CC-91E8-9A21A59E1F68}" presName="Name5" presStyleLbl="vennNode1" presStyleIdx="3" presStyleCnt="4">
        <dgm:presLayoutVars>
          <dgm:bulletEnabled val="1"/>
        </dgm:presLayoutVars>
      </dgm:prSet>
      <dgm:spPr/>
      <dgm:t>
        <a:bodyPr/>
        <a:lstStyle/>
        <a:p>
          <a:endParaRPr lang="fr-FR"/>
        </a:p>
      </dgm:t>
    </dgm:pt>
  </dgm:ptLst>
  <dgm:cxnLst>
    <dgm:cxn modelId="{699D4782-4241-4F9C-8DDD-4FA097F4BEA8}" srcId="{CE37C595-73D5-42C3-B7D6-2ED791F6E0F4}" destId="{28DDADFB-A728-4565-BBA8-6575B8FEE510}" srcOrd="0" destOrd="0" parTransId="{D552CFCE-5008-4715-89D2-8FA0F33FA169}" sibTransId="{CA0C0E81-4B58-4A11-B526-F3757B240901}"/>
    <dgm:cxn modelId="{E5468C72-56A8-4E46-BDEA-C7CD9F0A94FA}" srcId="{CE37C595-73D5-42C3-B7D6-2ED791F6E0F4}" destId="{C83C5128-9552-44CC-91E8-9A21A59E1F68}" srcOrd="3" destOrd="0" parTransId="{34547D8A-2FD9-4E60-9ED6-BF9D9D3A34C4}" sibTransId="{839572D0-117A-4DC4-A094-AEC35476E451}"/>
    <dgm:cxn modelId="{A4C3E1C7-4F1B-497F-A49E-C8883BD0F3F3}" type="presOf" srcId="{845772B8-1B25-4B68-804C-0F253B395E5A}" destId="{B6486F1C-25A1-4555-94BE-FE1B2B68D70D}" srcOrd="0" destOrd="0" presId="urn:microsoft.com/office/officeart/2005/8/layout/venn3"/>
    <dgm:cxn modelId="{0C88B5CD-C338-4905-AC15-9F9E752F85D4}" type="presOf" srcId="{C83C5128-9552-44CC-91E8-9A21A59E1F68}" destId="{F4F068B7-044C-4F65-AA49-14654D689C9F}" srcOrd="0" destOrd="0" presId="urn:microsoft.com/office/officeart/2005/8/layout/venn3"/>
    <dgm:cxn modelId="{83C45468-0283-476B-8F60-096216231B09}" type="presOf" srcId="{CE37C595-73D5-42C3-B7D6-2ED791F6E0F4}" destId="{4AAD7268-6BE5-42F0-94C1-3E1B42527437}" srcOrd="0" destOrd="0" presId="urn:microsoft.com/office/officeart/2005/8/layout/venn3"/>
    <dgm:cxn modelId="{5F99168C-32BA-4483-B833-483FB3F0B745}" srcId="{CE37C595-73D5-42C3-B7D6-2ED791F6E0F4}" destId="{845772B8-1B25-4B68-804C-0F253B395E5A}" srcOrd="1" destOrd="0" parTransId="{6BC62423-0125-435E-A908-3BA6355B0319}" sibTransId="{55DBD1C1-0237-4C02-A3A7-59AEBFD219AE}"/>
    <dgm:cxn modelId="{09EF9887-B038-4F02-90DB-CDCB1E7E6D83}" type="presOf" srcId="{28DDADFB-A728-4565-BBA8-6575B8FEE510}" destId="{3CC84811-AD96-485B-A1AE-C364F230DF40}" srcOrd="0" destOrd="0" presId="urn:microsoft.com/office/officeart/2005/8/layout/venn3"/>
    <dgm:cxn modelId="{616BA4C9-6B2B-4FE1-8CEC-DDCF86677605}" type="presOf" srcId="{91BA72E8-533B-4AC1-8682-FFE2C3D8F5C6}" destId="{CEF9E4C8-17C9-49D7-B6DC-3B434FE25A97}" srcOrd="0" destOrd="0" presId="urn:microsoft.com/office/officeart/2005/8/layout/venn3"/>
    <dgm:cxn modelId="{0C6D6EA1-BE0A-44CF-AA48-4D180E39996C}" srcId="{CE37C595-73D5-42C3-B7D6-2ED791F6E0F4}" destId="{91BA72E8-533B-4AC1-8682-FFE2C3D8F5C6}" srcOrd="2" destOrd="0" parTransId="{12D2AA3C-D71A-4F7F-9124-629B76171281}" sibTransId="{B44B588B-9B55-4595-9EFA-6FDFE0364669}"/>
    <dgm:cxn modelId="{60C6223C-A571-4665-A207-87FB786E8475}" type="presParOf" srcId="{4AAD7268-6BE5-42F0-94C1-3E1B42527437}" destId="{3CC84811-AD96-485B-A1AE-C364F230DF40}" srcOrd="0" destOrd="0" presId="urn:microsoft.com/office/officeart/2005/8/layout/venn3"/>
    <dgm:cxn modelId="{EBD3EAFA-9E72-4D63-A83E-D439FB6CAFB3}" type="presParOf" srcId="{4AAD7268-6BE5-42F0-94C1-3E1B42527437}" destId="{F50B4721-9402-4D53-A476-B0E4C4BF1C5B}" srcOrd="1" destOrd="0" presId="urn:microsoft.com/office/officeart/2005/8/layout/venn3"/>
    <dgm:cxn modelId="{F0BF1EA9-C0D0-4434-ABC1-090D3C3D4EBA}" type="presParOf" srcId="{4AAD7268-6BE5-42F0-94C1-3E1B42527437}" destId="{B6486F1C-25A1-4555-94BE-FE1B2B68D70D}" srcOrd="2" destOrd="0" presId="urn:microsoft.com/office/officeart/2005/8/layout/venn3"/>
    <dgm:cxn modelId="{58C71C1E-2177-469B-B4A8-F3FB507A492A}" type="presParOf" srcId="{4AAD7268-6BE5-42F0-94C1-3E1B42527437}" destId="{EF7A06D3-44AC-4141-8465-27011E59F1AD}" srcOrd="3" destOrd="0" presId="urn:microsoft.com/office/officeart/2005/8/layout/venn3"/>
    <dgm:cxn modelId="{E09E349D-3F65-4EF6-B945-6AC3C15AED23}" type="presParOf" srcId="{4AAD7268-6BE5-42F0-94C1-3E1B42527437}" destId="{CEF9E4C8-17C9-49D7-B6DC-3B434FE25A97}" srcOrd="4" destOrd="0" presId="urn:microsoft.com/office/officeart/2005/8/layout/venn3"/>
    <dgm:cxn modelId="{B3BEF217-A922-452D-9342-36E7FDC304FA}" type="presParOf" srcId="{4AAD7268-6BE5-42F0-94C1-3E1B42527437}" destId="{DAD7A39B-7CE1-4219-9868-733E5AB830A3}" srcOrd="5" destOrd="0" presId="urn:microsoft.com/office/officeart/2005/8/layout/venn3"/>
    <dgm:cxn modelId="{CB50DA55-41B8-4D0F-B7ED-107513CE74F3}" type="presParOf" srcId="{4AAD7268-6BE5-42F0-94C1-3E1B42527437}" destId="{F4F068B7-044C-4F65-AA49-14654D689C9F}"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7BE9F-74FF-46B0-969A-91B0B4B6D633}">
      <dsp:nvSpPr>
        <dsp:cNvPr id="0" name=""/>
        <dsp:cNvSpPr/>
      </dsp:nvSpPr>
      <dsp:spPr>
        <a:xfrm>
          <a:off x="1996065" y="1672217"/>
          <a:ext cx="2877856" cy="2198924"/>
        </a:xfrm>
        <a:prstGeom prst="ellipse">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smtClean="0"/>
            <a:t>Référent COVID : </a:t>
          </a:r>
        </a:p>
        <a:p>
          <a:pPr lvl="0" algn="ctr" defTabSz="889000">
            <a:lnSpc>
              <a:spcPct val="90000"/>
            </a:lnSpc>
            <a:spcBef>
              <a:spcPct val="0"/>
            </a:spcBef>
            <a:spcAft>
              <a:spcPct val="35000"/>
            </a:spcAft>
          </a:pPr>
          <a:r>
            <a:rPr lang="fr-FR" sz="2000" kern="1200" dirty="0" smtClean="0"/>
            <a:t>Acteur de prévention</a:t>
          </a:r>
          <a:endParaRPr lang="fr-FR" sz="2000" kern="1200" dirty="0"/>
        </a:p>
      </dsp:txBody>
      <dsp:txXfrm>
        <a:off x="2417517" y="1994242"/>
        <a:ext cx="2034952" cy="1554874"/>
      </dsp:txXfrm>
    </dsp:sp>
    <dsp:sp modelId="{995B9C1B-3FC8-408F-BB2A-1E3343D4DFEB}">
      <dsp:nvSpPr>
        <dsp:cNvPr id="0" name=""/>
        <dsp:cNvSpPr/>
      </dsp:nvSpPr>
      <dsp:spPr>
        <a:xfrm rot="5400000">
          <a:off x="3398721" y="1485348"/>
          <a:ext cx="72544" cy="506510"/>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fr-FR" sz="2100" kern="1200"/>
        </a:p>
      </dsp:txBody>
      <dsp:txXfrm>
        <a:off x="3409603" y="1575769"/>
        <a:ext cx="50781" cy="303906"/>
      </dsp:txXfrm>
    </dsp:sp>
    <dsp:sp modelId="{6D93F2EA-BDCB-47DD-A7EC-B155C36A45CC}">
      <dsp:nvSpPr>
        <dsp:cNvPr id="0" name=""/>
        <dsp:cNvSpPr/>
      </dsp:nvSpPr>
      <dsp:spPr>
        <a:xfrm>
          <a:off x="2310862" y="-6907"/>
          <a:ext cx="2248264" cy="1816002"/>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chilly" dir="t"/>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dirty="0" smtClean="0"/>
            <a:t>Mise en œuvre et suivi des actions préventives</a:t>
          </a:r>
          <a:endParaRPr lang="fr-FR" sz="1800" kern="1200" dirty="0"/>
        </a:p>
      </dsp:txBody>
      <dsp:txXfrm>
        <a:off x="2640113" y="259040"/>
        <a:ext cx="1589762" cy="1284108"/>
      </dsp:txXfrm>
    </dsp:sp>
    <dsp:sp modelId="{8328B8FB-712E-4CD4-8356-0A13A92CCD91}">
      <dsp:nvSpPr>
        <dsp:cNvPr id="0" name=""/>
        <dsp:cNvSpPr/>
      </dsp:nvSpPr>
      <dsp:spPr>
        <a:xfrm rot="12504672">
          <a:off x="4358644" y="3070049"/>
          <a:ext cx="192164" cy="506510"/>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fr-FR" sz="2100" kern="1200"/>
        </a:p>
      </dsp:txBody>
      <dsp:txXfrm rot="10800000">
        <a:off x="4412821" y="3185066"/>
        <a:ext cx="134515" cy="303906"/>
      </dsp:txXfrm>
    </dsp:sp>
    <dsp:sp modelId="{DACF5E2D-7FAD-498B-B427-46220B2ABC5B}">
      <dsp:nvSpPr>
        <dsp:cNvPr id="0" name=""/>
        <dsp:cNvSpPr/>
      </dsp:nvSpPr>
      <dsp:spPr>
        <a:xfrm>
          <a:off x="4087995" y="2766612"/>
          <a:ext cx="2490436" cy="2063820"/>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dirty="0" smtClean="0"/>
            <a:t>Remontée des informations du terrain -&gt; réactualiser les mesures</a:t>
          </a:r>
          <a:endParaRPr lang="fr-FR" sz="1800" kern="1200" dirty="0"/>
        </a:p>
      </dsp:txBody>
      <dsp:txXfrm>
        <a:off x="4452711" y="3068851"/>
        <a:ext cx="1761004" cy="1459342"/>
      </dsp:txXfrm>
    </dsp:sp>
    <dsp:sp modelId="{E4EE5C01-B786-4EB5-B064-9E8430D9AF4C}">
      <dsp:nvSpPr>
        <dsp:cNvPr id="0" name=""/>
        <dsp:cNvSpPr/>
      </dsp:nvSpPr>
      <dsp:spPr>
        <a:xfrm rot="19800000">
          <a:off x="2354465" y="3075635"/>
          <a:ext cx="230823" cy="506510"/>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fr-FR" sz="2100" kern="1200"/>
        </a:p>
      </dsp:txBody>
      <dsp:txXfrm>
        <a:off x="2359104" y="3194249"/>
        <a:ext cx="161576" cy="303906"/>
      </dsp:txXfrm>
    </dsp:sp>
    <dsp:sp modelId="{58ED3FF7-3329-4E70-BE8C-33FECF020EC1}">
      <dsp:nvSpPr>
        <dsp:cNvPr id="0" name=""/>
        <dsp:cNvSpPr/>
      </dsp:nvSpPr>
      <dsp:spPr>
        <a:xfrm>
          <a:off x="354051" y="2788754"/>
          <a:ext cx="2548893" cy="2051813"/>
        </a:xfrm>
        <a:prstGeom prst="ellips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chilly"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kern="1200" dirty="0" smtClean="0"/>
            <a:t>En veille permanente concernant l’évolution de la situation sanitaire et réglementaire -&gt;</a:t>
          </a:r>
          <a:endParaRPr lang="fr-FR" sz="1600" kern="1200" dirty="0"/>
        </a:p>
      </dsp:txBody>
      <dsp:txXfrm>
        <a:off x="727328" y="3089235"/>
        <a:ext cx="1802339" cy="1450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18864-F3F7-4F96-8FB3-6921CC7BB89D}">
      <dsp:nvSpPr>
        <dsp:cNvPr id="0" name=""/>
        <dsp:cNvSpPr/>
      </dsp:nvSpPr>
      <dsp:spPr>
        <a:xfrm>
          <a:off x="0" y="0"/>
          <a:ext cx="3466791" cy="4356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 Travailleurs détachés, travailleurs saisonniers, intérimaires et titulaires de contrat de courte durée</a:t>
          </a:r>
          <a:endParaRPr lang="fr-FR" sz="1400" b="1" kern="1200" dirty="0"/>
        </a:p>
      </dsp:txBody>
      <dsp:txXfrm>
        <a:off x="0" y="0"/>
        <a:ext cx="3466791" cy="1306800"/>
      </dsp:txXfrm>
    </dsp:sp>
    <dsp:sp modelId="{4B80CBB7-657F-42DB-B6D2-0E512953A503}">
      <dsp:nvSpPr>
        <dsp:cNvPr id="0" name=""/>
        <dsp:cNvSpPr/>
      </dsp:nvSpPr>
      <dsp:spPr>
        <a:xfrm>
          <a:off x="72010" y="1308367"/>
          <a:ext cx="3329977" cy="1310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smtClean="0"/>
            <a:t>S’assurer qu’ils connaissent les modes de propagation du virus, les gestes barrière, les mesures de distanciation physique, les mesures de prévention et protection mises en œuvre </a:t>
          </a:r>
          <a:endParaRPr lang="fr-FR" sz="1100" kern="1200" dirty="0"/>
        </a:p>
      </dsp:txBody>
      <dsp:txXfrm>
        <a:off x="110403" y="1346760"/>
        <a:ext cx="3253191" cy="1234036"/>
      </dsp:txXfrm>
    </dsp:sp>
    <dsp:sp modelId="{39EAE3C3-1595-4CA4-AE54-67AD01F60A9C}">
      <dsp:nvSpPr>
        <dsp:cNvPr id="0" name=""/>
        <dsp:cNvSpPr/>
      </dsp:nvSpPr>
      <dsp:spPr>
        <a:xfrm>
          <a:off x="72010" y="2745957"/>
          <a:ext cx="3329977" cy="1390675"/>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smtClean="0"/>
            <a:t>Information (notes de service, affichage….)</a:t>
          </a:r>
        </a:p>
        <a:p>
          <a:pPr lvl="0" algn="ctr" defTabSz="488950">
            <a:lnSpc>
              <a:spcPct val="90000"/>
            </a:lnSpc>
            <a:spcBef>
              <a:spcPct val="0"/>
            </a:spcBef>
            <a:spcAft>
              <a:spcPct val="35000"/>
            </a:spcAft>
          </a:pPr>
          <a:r>
            <a:rPr lang="fr-FR" sz="1100" kern="1200" dirty="0" smtClean="0"/>
            <a:t>Formation</a:t>
          </a:r>
          <a:endParaRPr lang="fr-FR" sz="1100" kern="1200" dirty="0"/>
        </a:p>
      </dsp:txBody>
      <dsp:txXfrm>
        <a:off x="112741" y="2786688"/>
        <a:ext cx="3248515" cy="1309213"/>
      </dsp:txXfrm>
    </dsp:sp>
    <dsp:sp modelId="{E09A00EC-A842-42CA-882A-C66374E6858F}">
      <dsp:nvSpPr>
        <dsp:cNvPr id="0" name=""/>
        <dsp:cNvSpPr/>
      </dsp:nvSpPr>
      <dsp:spPr>
        <a:xfrm>
          <a:off x="3730404" y="0"/>
          <a:ext cx="3466791" cy="4356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 Travailleurs à risques de formes graves de Covid-19</a:t>
          </a:r>
          <a:endParaRPr lang="fr-FR" sz="1400" b="1" kern="1200" dirty="0"/>
        </a:p>
      </dsp:txBody>
      <dsp:txXfrm>
        <a:off x="3730404" y="0"/>
        <a:ext cx="3466791" cy="1306800"/>
      </dsp:txXfrm>
    </dsp:sp>
    <dsp:sp modelId="{BD7D2DCB-4DBA-4699-AC13-33A5189182A2}">
      <dsp:nvSpPr>
        <dsp:cNvPr id="0" name=""/>
        <dsp:cNvSpPr/>
      </dsp:nvSpPr>
      <dsp:spPr>
        <a:xfrm>
          <a:off x="4077083" y="1308076"/>
          <a:ext cx="2773433" cy="13133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smtClean="0"/>
            <a:t>Limiter les contacts et sorties des personnes en raison de leur fragilité à l’égard du virus</a:t>
          </a:r>
          <a:endParaRPr lang="fr-FR" sz="1100" kern="1200" dirty="0"/>
        </a:p>
      </dsp:txBody>
      <dsp:txXfrm>
        <a:off x="4115551" y="1346544"/>
        <a:ext cx="2696497" cy="1236457"/>
      </dsp:txXfrm>
    </dsp:sp>
    <dsp:sp modelId="{B2108DEA-6C91-4D52-BCE7-49AEF048E4DD}">
      <dsp:nvSpPr>
        <dsp:cNvPr id="0" name=""/>
        <dsp:cNvSpPr/>
      </dsp:nvSpPr>
      <dsp:spPr>
        <a:xfrm>
          <a:off x="4077083" y="2823530"/>
          <a:ext cx="2773433" cy="131339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smtClean="0"/>
            <a:t>- Télétravail</a:t>
          </a:r>
        </a:p>
        <a:p>
          <a:pPr lvl="0" algn="ctr" defTabSz="488950">
            <a:lnSpc>
              <a:spcPct val="90000"/>
            </a:lnSpc>
            <a:spcBef>
              <a:spcPct val="0"/>
            </a:spcBef>
            <a:spcAft>
              <a:spcPct val="35000"/>
            </a:spcAft>
          </a:pPr>
          <a:r>
            <a:rPr lang="fr-FR" sz="1100" kern="1200" dirty="0" smtClean="0"/>
            <a:t>- Aménagement du poste de travail (Bureau dédié ou limitation du risque (ex: écran de protection de façon complémentaire au port du masque)</a:t>
          </a:r>
        </a:p>
        <a:p>
          <a:pPr lvl="0" algn="ctr" defTabSz="488950">
            <a:lnSpc>
              <a:spcPct val="90000"/>
            </a:lnSpc>
            <a:spcBef>
              <a:spcPct val="0"/>
            </a:spcBef>
            <a:spcAft>
              <a:spcPct val="35000"/>
            </a:spcAft>
          </a:pPr>
          <a:r>
            <a:rPr lang="fr-FR" sz="1100" kern="1200" dirty="0" smtClean="0"/>
            <a:t>- Vigilance particulière quant à l’hygiène régulière des mains </a:t>
          </a:r>
          <a:endParaRPr lang="fr-FR" sz="1100" kern="1200" dirty="0"/>
        </a:p>
      </dsp:txBody>
      <dsp:txXfrm>
        <a:off x="4115551" y="2861998"/>
        <a:ext cx="2696497" cy="12364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44171-EAA6-4A9B-8414-A55815BFE89A}">
      <dsp:nvSpPr>
        <dsp:cNvPr id="0" name=""/>
        <dsp:cNvSpPr/>
      </dsp:nvSpPr>
      <dsp:spPr>
        <a:xfrm>
          <a:off x="677737" y="0"/>
          <a:ext cx="7681021" cy="40640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3EFD8-4832-49C1-82C6-A0747FDC9F0B}">
      <dsp:nvSpPr>
        <dsp:cNvPr id="0" name=""/>
        <dsp:cNvSpPr/>
      </dsp:nvSpPr>
      <dsp:spPr>
        <a:xfrm>
          <a:off x="35079" y="1167912"/>
          <a:ext cx="2006737" cy="16256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Evaluer les risques d’exposition au virus</a:t>
          </a:r>
          <a:endParaRPr lang="fr-FR" sz="1400" b="1" kern="1200" dirty="0"/>
        </a:p>
      </dsp:txBody>
      <dsp:txXfrm>
        <a:off x="114434" y="1247267"/>
        <a:ext cx="1848027" cy="1466890"/>
      </dsp:txXfrm>
    </dsp:sp>
    <dsp:sp modelId="{548F34C6-1F82-4385-B795-6B418FA26BDA}">
      <dsp:nvSpPr>
        <dsp:cNvPr id="0" name=""/>
        <dsp:cNvSpPr/>
      </dsp:nvSpPr>
      <dsp:spPr>
        <a:xfrm>
          <a:off x="2344282" y="1219199"/>
          <a:ext cx="2006737" cy="1625600"/>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smtClean="0"/>
            <a:t>Mettre en œuvre des mesures de prévention visant à supprimer les risques à la source</a:t>
          </a:r>
          <a:endParaRPr lang="fr-FR" sz="1400" b="1" kern="1200" dirty="0"/>
        </a:p>
      </dsp:txBody>
      <dsp:txXfrm>
        <a:off x="2423637" y="1298554"/>
        <a:ext cx="1848027" cy="1466890"/>
      </dsp:txXfrm>
    </dsp:sp>
    <dsp:sp modelId="{0189E5F6-8544-48F8-896C-F4DB9A115272}">
      <dsp:nvSpPr>
        <dsp:cNvPr id="0" name=""/>
        <dsp:cNvSpPr/>
      </dsp:nvSpPr>
      <dsp:spPr>
        <a:xfrm>
          <a:off x="4685476" y="1219199"/>
          <a:ext cx="2006737" cy="1625600"/>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baseline="0" smtClean="0"/>
            <a:t>Réduire au maximum les expositions qui ne peuvent être supprimées, en privilégiant les mesures de protection collective</a:t>
          </a:r>
          <a:endParaRPr lang="fr-FR" sz="1400" b="1" kern="1200" baseline="0" dirty="0"/>
        </a:p>
      </dsp:txBody>
      <dsp:txXfrm>
        <a:off x="4764831" y="1298554"/>
        <a:ext cx="1848027" cy="1466890"/>
      </dsp:txXfrm>
    </dsp:sp>
    <dsp:sp modelId="{53A8D3C4-6BB6-43B8-B9EA-484555285323}">
      <dsp:nvSpPr>
        <dsp:cNvPr id="0" name=""/>
        <dsp:cNvSpPr/>
      </dsp:nvSpPr>
      <dsp:spPr>
        <a:xfrm>
          <a:off x="6973317" y="1239910"/>
          <a:ext cx="2006737" cy="162560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smtClean="0"/>
            <a:t>Informer et communiquer auprès des équipes pour  transmettre les consignes à appliquer</a:t>
          </a:r>
          <a:endParaRPr lang="fr-FR" sz="1400" b="1" kern="1200" dirty="0"/>
        </a:p>
      </dsp:txBody>
      <dsp:txXfrm>
        <a:off x="7052672" y="1319265"/>
        <a:ext cx="1848027" cy="146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E4F2D-0EDA-47EB-BC9D-AA7934D9D567}">
      <dsp:nvSpPr>
        <dsp:cNvPr id="0" name=""/>
        <dsp:cNvSpPr/>
      </dsp:nvSpPr>
      <dsp:spPr>
        <a:xfrm>
          <a:off x="2566701" y="86824"/>
          <a:ext cx="3033588" cy="30337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Dirigeant de l’entreprise ou l’établissement</a:t>
          </a:r>
          <a:endParaRPr lang="fr-FR" sz="1400" b="1" kern="1200" dirty="0"/>
        </a:p>
      </dsp:txBody>
      <dsp:txXfrm>
        <a:off x="3010960" y="531107"/>
        <a:ext cx="2145070" cy="2145186"/>
      </dsp:txXfrm>
    </dsp:sp>
    <dsp:sp modelId="{E61557D1-5890-47A7-8577-4EFDF2481BE8}">
      <dsp:nvSpPr>
        <dsp:cNvPr id="0" name=""/>
        <dsp:cNvSpPr/>
      </dsp:nvSpPr>
      <dsp:spPr>
        <a:xfrm>
          <a:off x="4297869" y="-51670"/>
          <a:ext cx="337272" cy="3376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864861-141D-420B-9F47-E7B4CCA0D3E1}">
      <dsp:nvSpPr>
        <dsp:cNvPr id="0" name=""/>
        <dsp:cNvSpPr/>
      </dsp:nvSpPr>
      <dsp:spPr>
        <a:xfrm>
          <a:off x="3499491" y="2895183"/>
          <a:ext cx="244553" cy="2444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190054-A6F3-4476-AD49-2CB6D4C49538}">
      <dsp:nvSpPr>
        <dsp:cNvPr id="0" name=""/>
        <dsp:cNvSpPr/>
      </dsp:nvSpPr>
      <dsp:spPr>
        <a:xfrm>
          <a:off x="5795684" y="1317885"/>
          <a:ext cx="244553" cy="2444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052DAC-3F5A-4D0F-AB69-15FC626BA2F8}">
      <dsp:nvSpPr>
        <dsp:cNvPr id="0" name=""/>
        <dsp:cNvSpPr/>
      </dsp:nvSpPr>
      <dsp:spPr>
        <a:xfrm>
          <a:off x="4627052" y="3154973"/>
          <a:ext cx="337272" cy="3376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1B4CD-33DE-44D2-A47A-7C2E382D9F4E}">
      <dsp:nvSpPr>
        <dsp:cNvPr id="0" name=""/>
        <dsp:cNvSpPr/>
      </dsp:nvSpPr>
      <dsp:spPr>
        <a:xfrm>
          <a:off x="3567941" y="427629"/>
          <a:ext cx="244553" cy="2444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758354-A44C-40D0-8A5E-E99EDF14A4ED}">
      <dsp:nvSpPr>
        <dsp:cNvPr id="0" name=""/>
        <dsp:cNvSpPr/>
      </dsp:nvSpPr>
      <dsp:spPr>
        <a:xfrm>
          <a:off x="2798188" y="1827056"/>
          <a:ext cx="244553" cy="2444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04B5E-0453-415D-BF39-1AF0E3A41E34}">
      <dsp:nvSpPr>
        <dsp:cNvPr id="0" name=""/>
        <dsp:cNvSpPr/>
      </dsp:nvSpPr>
      <dsp:spPr>
        <a:xfrm>
          <a:off x="1407027" y="530672"/>
          <a:ext cx="1656004" cy="1440005"/>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b="1" kern="1200" dirty="0" smtClean="0"/>
            <a:t>Concertation au sein de chaque unité de travail</a:t>
          </a:r>
          <a:endParaRPr lang="fr-FR" sz="1200" b="1" kern="1200" dirty="0"/>
        </a:p>
      </dsp:txBody>
      <dsp:txXfrm>
        <a:off x="1649543" y="741556"/>
        <a:ext cx="1170972" cy="1018237"/>
      </dsp:txXfrm>
    </dsp:sp>
    <dsp:sp modelId="{3844107D-FE79-4770-8A80-988F9B157600}">
      <dsp:nvSpPr>
        <dsp:cNvPr id="0" name=""/>
        <dsp:cNvSpPr/>
      </dsp:nvSpPr>
      <dsp:spPr>
        <a:xfrm>
          <a:off x="3956863" y="438491"/>
          <a:ext cx="337272" cy="3376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22F96-3A4F-4BE0-8BAC-CF970242571B}">
      <dsp:nvSpPr>
        <dsp:cNvPr id="0" name=""/>
        <dsp:cNvSpPr/>
      </dsp:nvSpPr>
      <dsp:spPr>
        <a:xfrm>
          <a:off x="1734720" y="2228509"/>
          <a:ext cx="609829" cy="6100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FF16C8-46DD-44D7-B123-C4CFF5C286E7}">
      <dsp:nvSpPr>
        <dsp:cNvPr id="0" name=""/>
        <dsp:cNvSpPr/>
      </dsp:nvSpPr>
      <dsp:spPr>
        <a:xfrm>
          <a:off x="5700721" y="-49555"/>
          <a:ext cx="1656004" cy="1440005"/>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b="1" kern="1200" dirty="0" smtClean="0"/>
            <a:t>Collaboration avec les représentants du personnel et  syndicaux</a:t>
          </a:r>
          <a:endParaRPr lang="fr-FR" sz="1700" b="1" kern="1200" dirty="0"/>
        </a:p>
      </dsp:txBody>
      <dsp:txXfrm>
        <a:off x="5943237" y="161329"/>
        <a:ext cx="1170972" cy="1018237"/>
      </dsp:txXfrm>
    </dsp:sp>
    <dsp:sp modelId="{1C96C96E-6A8E-49AD-A0F9-CA62AA4C18E1}">
      <dsp:nvSpPr>
        <dsp:cNvPr id="0" name=""/>
        <dsp:cNvSpPr/>
      </dsp:nvSpPr>
      <dsp:spPr>
        <a:xfrm>
          <a:off x="5361336" y="905570"/>
          <a:ext cx="337272" cy="3376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AE316F-96B3-4EF9-9C37-8EB5E627E7FA}">
      <dsp:nvSpPr>
        <dsp:cNvPr id="0" name=""/>
        <dsp:cNvSpPr/>
      </dsp:nvSpPr>
      <dsp:spPr>
        <a:xfrm>
          <a:off x="1502612" y="2954473"/>
          <a:ext cx="244553" cy="2444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A4CC4-76E9-4EFD-ADAF-E1B42D3B4F77}">
      <dsp:nvSpPr>
        <dsp:cNvPr id="0" name=""/>
        <dsp:cNvSpPr/>
      </dsp:nvSpPr>
      <dsp:spPr>
        <a:xfrm>
          <a:off x="3939439" y="2606427"/>
          <a:ext cx="244553" cy="2444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22C177-8EFF-44FC-823B-5CA94E65BED5}">
      <dsp:nvSpPr>
        <dsp:cNvPr id="0" name=""/>
        <dsp:cNvSpPr/>
      </dsp:nvSpPr>
      <dsp:spPr>
        <a:xfrm>
          <a:off x="6279842" y="2082172"/>
          <a:ext cx="1657681" cy="1440005"/>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b="1" kern="1200" dirty="0" smtClean="0"/>
            <a:t>Information de l’ensemble des salariés</a:t>
          </a:r>
          <a:endParaRPr lang="fr-FR" sz="1200" b="1" kern="1200" dirty="0"/>
        </a:p>
      </dsp:txBody>
      <dsp:txXfrm>
        <a:off x="6522604" y="2293056"/>
        <a:ext cx="1172157" cy="1018237"/>
      </dsp:txXfrm>
    </dsp:sp>
    <dsp:sp modelId="{1CE22AAB-C81F-49D0-ABA5-09B6D523AF16}">
      <dsp:nvSpPr>
        <dsp:cNvPr id="0" name=""/>
        <dsp:cNvSpPr/>
      </dsp:nvSpPr>
      <dsp:spPr>
        <a:xfrm>
          <a:off x="6144158" y="2142516"/>
          <a:ext cx="244553" cy="2444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115AE1-3542-46CA-AFE7-E642C5DE5002}">
      <dsp:nvSpPr>
        <dsp:cNvPr id="0" name=""/>
        <dsp:cNvSpPr/>
      </dsp:nvSpPr>
      <dsp:spPr>
        <a:xfrm>
          <a:off x="2618546" y="3137626"/>
          <a:ext cx="1900034" cy="1440005"/>
        </a:xfrm>
        <a:prstGeom prst="ellipse">
          <a:avLst/>
        </a:prstGeom>
        <a:solidFill>
          <a:srgbClr val="D783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b="1" kern="1200" dirty="0" smtClean="0"/>
            <a:t>Conseil et accompagnement par le Service de Santé au Travail</a:t>
          </a:r>
          <a:endParaRPr lang="fr-FR" sz="1200" b="1" kern="1200" dirty="0"/>
        </a:p>
      </dsp:txBody>
      <dsp:txXfrm>
        <a:off x="2896800" y="3348510"/>
        <a:ext cx="1343526" cy="1018237"/>
      </dsp:txXfrm>
    </dsp:sp>
    <dsp:sp modelId="{9CFCCF60-2859-466A-B9EC-F2D79B02C740}">
      <dsp:nvSpPr>
        <dsp:cNvPr id="0" name=""/>
        <dsp:cNvSpPr/>
      </dsp:nvSpPr>
      <dsp:spPr>
        <a:xfrm>
          <a:off x="4053315" y="3199328"/>
          <a:ext cx="244553" cy="2444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84811-AD96-485B-A1AE-C364F230DF40}">
      <dsp:nvSpPr>
        <dsp:cNvPr id="0" name=""/>
        <dsp:cNvSpPr/>
      </dsp:nvSpPr>
      <dsp:spPr>
        <a:xfrm>
          <a:off x="2088" y="1272294"/>
          <a:ext cx="2095474" cy="209547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5321" tIns="20320" rIns="115321" bIns="20320" numCol="1" spcCol="1270" anchor="ctr" anchorCtr="0">
          <a:noAutofit/>
        </a:bodyPr>
        <a:lstStyle/>
        <a:p>
          <a:pPr lvl="0" algn="ctr" defTabSz="711200">
            <a:lnSpc>
              <a:spcPct val="90000"/>
            </a:lnSpc>
            <a:spcBef>
              <a:spcPct val="0"/>
            </a:spcBef>
            <a:spcAft>
              <a:spcPct val="35000"/>
            </a:spcAft>
          </a:pPr>
          <a:r>
            <a:rPr lang="fr-FR" sz="1600" b="1" i="0" kern="1200" dirty="0" smtClean="0"/>
            <a:t>Présentation </a:t>
          </a:r>
        </a:p>
        <a:p>
          <a:pPr lvl="0" algn="ctr" defTabSz="711200">
            <a:lnSpc>
              <a:spcPct val="90000"/>
            </a:lnSpc>
            <a:spcBef>
              <a:spcPct val="0"/>
            </a:spcBef>
            <a:spcAft>
              <a:spcPct val="35000"/>
            </a:spcAft>
          </a:pPr>
          <a:r>
            <a:rPr lang="fr-FR" sz="1600" b="1" i="0" kern="1200" dirty="0" smtClean="0"/>
            <a:t>au Comité</a:t>
          </a:r>
        </a:p>
        <a:p>
          <a:pPr lvl="0" algn="ctr" defTabSz="711200">
            <a:lnSpc>
              <a:spcPct val="90000"/>
            </a:lnSpc>
            <a:spcBef>
              <a:spcPct val="0"/>
            </a:spcBef>
            <a:spcAft>
              <a:spcPct val="35000"/>
            </a:spcAft>
          </a:pPr>
          <a:r>
            <a:rPr lang="fr-FR" sz="1600" b="1" i="0" kern="1200" dirty="0" smtClean="0"/>
            <a:t>Social et</a:t>
          </a:r>
        </a:p>
        <a:p>
          <a:pPr lvl="0" algn="ctr" defTabSz="711200">
            <a:lnSpc>
              <a:spcPct val="90000"/>
            </a:lnSpc>
            <a:spcBef>
              <a:spcPct val="0"/>
            </a:spcBef>
            <a:spcAft>
              <a:spcPct val="35000"/>
            </a:spcAft>
          </a:pPr>
          <a:r>
            <a:rPr lang="fr-FR" sz="1600" b="1" i="0" kern="1200" dirty="0" smtClean="0"/>
            <a:t>Economique</a:t>
          </a:r>
          <a:endParaRPr lang="fr-FR" sz="1600" b="1" i="0" kern="1200" dirty="0"/>
        </a:p>
      </dsp:txBody>
      <dsp:txXfrm>
        <a:off x="308963" y="1579169"/>
        <a:ext cx="1481724" cy="1481724"/>
      </dsp:txXfrm>
    </dsp:sp>
    <dsp:sp modelId="{B6486F1C-25A1-4555-94BE-FE1B2B68D70D}">
      <dsp:nvSpPr>
        <dsp:cNvPr id="0" name=""/>
        <dsp:cNvSpPr/>
      </dsp:nvSpPr>
      <dsp:spPr>
        <a:xfrm>
          <a:off x="1678468" y="1272294"/>
          <a:ext cx="2095474" cy="2095474"/>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5321" tIns="20320" rIns="115321" bIns="20320" numCol="1" spcCol="1270" anchor="ctr" anchorCtr="0">
          <a:noAutofit/>
        </a:bodyPr>
        <a:lstStyle/>
        <a:p>
          <a:pPr lvl="0" algn="ctr" defTabSz="711200">
            <a:lnSpc>
              <a:spcPct val="90000"/>
            </a:lnSpc>
            <a:spcBef>
              <a:spcPct val="0"/>
            </a:spcBef>
            <a:spcAft>
              <a:spcPct val="35000"/>
            </a:spcAft>
          </a:pPr>
          <a:r>
            <a:rPr lang="fr-FR" sz="1600" b="1" kern="1200" dirty="0" smtClean="0"/>
            <a:t>Notes</a:t>
          </a:r>
        </a:p>
        <a:p>
          <a:pPr lvl="0" algn="ctr" defTabSz="711200">
            <a:lnSpc>
              <a:spcPct val="90000"/>
            </a:lnSpc>
            <a:spcBef>
              <a:spcPct val="0"/>
            </a:spcBef>
            <a:spcAft>
              <a:spcPct val="35000"/>
            </a:spcAft>
          </a:pPr>
          <a:r>
            <a:rPr lang="fr-FR" sz="1600" b="1" kern="1200" dirty="0" smtClean="0"/>
            <a:t>de service</a:t>
          </a:r>
          <a:endParaRPr lang="fr-FR" sz="1600" b="1" kern="1200" dirty="0"/>
        </a:p>
      </dsp:txBody>
      <dsp:txXfrm>
        <a:off x="1985343" y="1579169"/>
        <a:ext cx="1481724" cy="1481724"/>
      </dsp:txXfrm>
    </dsp:sp>
    <dsp:sp modelId="{CEF9E4C8-17C9-49D7-B6DC-3B434FE25A97}">
      <dsp:nvSpPr>
        <dsp:cNvPr id="0" name=""/>
        <dsp:cNvSpPr/>
      </dsp:nvSpPr>
      <dsp:spPr>
        <a:xfrm>
          <a:off x="3354848" y="1272294"/>
          <a:ext cx="2095474" cy="2095474"/>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5321" tIns="20320" rIns="115321" bIns="20320" numCol="1" spcCol="1270" anchor="ctr" anchorCtr="0">
          <a:noAutofit/>
        </a:bodyPr>
        <a:lstStyle/>
        <a:p>
          <a:pPr lvl="0" algn="ctr" defTabSz="711200">
            <a:lnSpc>
              <a:spcPct val="90000"/>
            </a:lnSpc>
            <a:spcBef>
              <a:spcPct val="0"/>
            </a:spcBef>
            <a:spcAft>
              <a:spcPct val="35000"/>
            </a:spcAft>
          </a:pPr>
          <a:r>
            <a:rPr lang="fr-FR" sz="1600" b="0" i="0" kern="1200" dirty="0" smtClean="0"/>
            <a:t>Peuvent être intégrées dans le </a:t>
          </a:r>
          <a:r>
            <a:rPr lang="fr-FR" sz="1600" b="1" i="0" kern="1200" dirty="0" smtClean="0"/>
            <a:t>règlement intérieur de l’entreprise</a:t>
          </a:r>
          <a:endParaRPr lang="fr-FR" sz="1600" b="1" i="0" kern="1200" dirty="0"/>
        </a:p>
      </dsp:txBody>
      <dsp:txXfrm>
        <a:off x="3661723" y="1579169"/>
        <a:ext cx="1481724" cy="1481724"/>
      </dsp:txXfrm>
    </dsp:sp>
    <dsp:sp modelId="{F4F068B7-044C-4F65-AA49-14654D689C9F}">
      <dsp:nvSpPr>
        <dsp:cNvPr id="0" name=""/>
        <dsp:cNvSpPr/>
      </dsp:nvSpPr>
      <dsp:spPr>
        <a:xfrm>
          <a:off x="5031228" y="1272294"/>
          <a:ext cx="2095474" cy="2095474"/>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5321" tIns="20320" rIns="115321" bIns="20320" numCol="1" spcCol="1270" anchor="ctr" anchorCtr="0">
          <a:noAutofit/>
        </a:bodyPr>
        <a:lstStyle/>
        <a:p>
          <a:pPr lvl="0" algn="ctr" defTabSz="711200">
            <a:lnSpc>
              <a:spcPct val="90000"/>
            </a:lnSpc>
            <a:spcBef>
              <a:spcPct val="0"/>
            </a:spcBef>
            <a:spcAft>
              <a:spcPct val="35000"/>
            </a:spcAft>
          </a:pPr>
          <a:r>
            <a:rPr lang="fr-FR" sz="1600" b="1" kern="1200" dirty="0" smtClean="0"/>
            <a:t>Affichage</a:t>
          </a:r>
          <a:endParaRPr lang="fr-FR" sz="1600" b="1" kern="1200" dirty="0"/>
        </a:p>
      </dsp:txBody>
      <dsp:txXfrm>
        <a:off x="5338103" y="1579169"/>
        <a:ext cx="1481724" cy="148172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6CFB6D80-8316-4735-BBBC-4F239098EC0A}" type="datetimeFigureOut">
              <a:rPr lang="fr-FR" smtClean="0"/>
              <a:t>17/09/2020</a:t>
            </a:fld>
            <a:endParaRPr lang="fr-FR"/>
          </a:p>
        </p:txBody>
      </p:sp>
      <p:sp>
        <p:nvSpPr>
          <p:cNvPr id="4" name="Espace réservé du pied de page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C01CA90B-E32A-4938-9908-C4B892F35264}" type="slidenum">
              <a:rPr lang="fr-FR" smtClean="0"/>
              <a:t>‹N°›</a:t>
            </a:fld>
            <a:endParaRPr lang="fr-FR"/>
          </a:p>
        </p:txBody>
      </p:sp>
    </p:spTree>
    <p:extLst>
      <p:ext uri="{BB962C8B-B14F-4D97-AF65-F5344CB8AC3E}">
        <p14:creationId xmlns:p14="http://schemas.microsoft.com/office/powerpoint/2010/main" val="1175589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6B5FB0D6-D1B9-4029-9F93-FCC05DD600E7}" type="datetimeFigureOut">
              <a:rPr lang="fr-FR" smtClean="0"/>
              <a:t>17/09/2020</a:t>
            </a:fld>
            <a:endParaRPr lang="fr-FR"/>
          </a:p>
        </p:txBody>
      </p:sp>
      <p:sp>
        <p:nvSpPr>
          <p:cNvPr id="4" name="Espace réservé de l'image des diapositives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2C00B4B6-7314-4A9F-8B13-74AF6EDC15CA}" type="slidenum">
              <a:rPr lang="fr-FR" smtClean="0"/>
              <a:t>‹N°›</a:t>
            </a:fld>
            <a:endParaRPr lang="fr-FR"/>
          </a:p>
        </p:txBody>
      </p:sp>
    </p:spTree>
    <p:extLst>
      <p:ext uri="{BB962C8B-B14F-4D97-AF65-F5344CB8AC3E}">
        <p14:creationId xmlns:p14="http://schemas.microsoft.com/office/powerpoint/2010/main" val="138152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1</a:t>
            </a:fld>
            <a:endParaRPr lang="fr-FR"/>
          </a:p>
        </p:txBody>
      </p:sp>
    </p:spTree>
    <p:extLst>
      <p:ext uri="{BB962C8B-B14F-4D97-AF65-F5344CB8AC3E}">
        <p14:creationId xmlns:p14="http://schemas.microsoft.com/office/powerpoint/2010/main" val="797692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11</a:t>
            </a:fld>
            <a:endParaRPr lang="fr-FR"/>
          </a:p>
        </p:txBody>
      </p:sp>
    </p:spTree>
    <p:extLst>
      <p:ext uri="{BB962C8B-B14F-4D97-AF65-F5344CB8AC3E}">
        <p14:creationId xmlns:p14="http://schemas.microsoft.com/office/powerpoint/2010/main" val="218834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12</a:t>
            </a:fld>
            <a:endParaRPr lang="fr-FR"/>
          </a:p>
        </p:txBody>
      </p:sp>
    </p:spTree>
    <p:extLst>
      <p:ext uri="{BB962C8B-B14F-4D97-AF65-F5344CB8AC3E}">
        <p14:creationId xmlns:p14="http://schemas.microsoft.com/office/powerpoint/2010/main" val="166780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13</a:t>
            </a:fld>
            <a:endParaRPr lang="fr-FR"/>
          </a:p>
        </p:txBody>
      </p:sp>
    </p:spTree>
    <p:extLst>
      <p:ext uri="{BB962C8B-B14F-4D97-AF65-F5344CB8AC3E}">
        <p14:creationId xmlns:p14="http://schemas.microsoft.com/office/powerpoint/2010/main" val="92355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A442705D-C099-4256-9D3F-97C32E501BD7}" type="slidenum">
              <a:rPr lang="fr-FR" smtClean="0"/>
              <a:t>14</a:t>
            </a:fld>
            <a:endParaRPr lang="fr-FR"/>
          </a:p>
        </p:txBody>
      </p:sp>
    </p:spTree>
    <p:extLst>
      <p:ext uri="{BB962C8B-B14F-4D97-AF65-F5344CB8AC3E}">
        <p14:creationId xmlns:p14="http://schemas.microsoft.com/office/powerpoint/2010/main" val="4012034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latin typeface="+mn-lt"/>
              </a:rPr>
              <a:t>Identification et cotation des risques professionnels auxquels sont exposés les salariés dans le </a:t>
            </a:r>
            <a:r>
              <a:rPr lang="fr-FR" b="1" dirty="0" smtClean="0">
                <a:solidFill>
                  <a:schemeClr val="accent6"/>
                </a:solidFill>
                <a:latin typeface="+mn-lt"/>
              </a:rPr>
              <a:t>but d’établir un plan d’action et d’améliorer les conditions de travail</a:t>
            </a:r>
          </a:p>
          <a:p>
            <a:endParaRPr lang="fr-FR" dirty="0"/>
          </a:p>
        </p:txBody>
      </p:sp>
      <p:sp>
        <p:nvSpPr>
          <p:cNvPr id="4" name="Espace réservé du numéro de diapositive 3"/>
          <p:cNvSpPr>
            <a:spLocks noGrp="1"/>
          </p:cNvSpPr>
          <p:nvPr>
            <p:ph type="sldNum" sz="quarter" idx="10"/>
          </p:nvPr>
        </p:nvSpPr>
        <p:spPr/>
        <p:txBody>
          <a:bodyPr/>
          <a:lstStyle/>
          <a:p>
            <a:fld id="{53C27B49-D9DA-457E-B152-56DE03604652}" type="slidenum">
              <a:rPr lang="fr-FR" smtClean="0"/>
              <a:t>15</a:t>
            </a:fld>
            <a:endParaRPr lang="fr-FR"/>
          </a:p>
        </p:txBody>
      </p:sp>
    </p:spTree>
    <p:extLst>
      <p:ext uri="{BB962C8B-B14F-4D97-AF65-F5344CB8AC3E}">
        <p14:creationId xmlns:p14="http://schemas.microsoft.com/office/powerpoint/2010/main" val="4036036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latin typeface="+mn-lt"/>
              </a:rPr>
              <a:t>Identification et cotation des risques professionnels auxquels sont exposés les salariés dans le </a:t>
            </a:r>
            <a:r>
              <a:rPr lang="fr-FR" b="1" dirty="0" smtClean="0">
                <a:solidFill>
                  <a:schemeClr val="accent6"/>
                </a:solidFill>
                <a:latin typeface="+mn-lt"/>
              </a:rPr>
              <a:t>but d’établir un plan d’action et d’améliorer les conditions de travail</a:t>
            </a:r>
          </a:p>
          <a:p>
            <a:endParaRPr lang="fr-FR" dirty="0"/>
          </a:p>
        </p:txBody>
      </p:sp>
      <p:sp>
        <p:nvSpPr>
          <p:cNvPr id="4" name="Espace réservé du numéro de diapositive 3"/>
          <p:cNvSpPr>
            <a:spLocks noGrp="1"/>
          </p:cNvSpPr>
          <p:nvPr>
            <p:ph type="sldNum" sz="quarter" idx="10"/>
          </p:nvPr>
        </p:nvSpPr>
        <p:spPr/>
        <p:txBody>
          <a:bodyPr/>
          <a:lstStyle/>
          <a:p>
            <a:fld id="{53C27B49-D9DA-457E-B152-56DE03604652}" type="slidenum">
              <a:rPr lang="fr-FR" smtClean="0"/>
              <a:t>16</a:t>
            </a:fld>
            <a:endParaRPr lang="fr-FR"/>
          </a:p>
        </p:txBody>
      </p:sp>
    </p:spTree>
    <p:extLst>
      <p:ext uri="{BB962C8B-B14F-4D97-AF65-F5344CB8AC3E}">
        <p14:creationId xmlns:p14="http://schemas.microsoft.com/office/powerpoint/2010/main" val="4036036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17</a:t>
            </a:fld>
            <a:endParaRPr lang="fr-FR"/>
          </a:p>
        </p:txBody>
      </p:sp>
    </p:spTree>
    <p:extLst>
      <p:ext uri="{BB962C8B-B14F-4D97-AF65-F5344CB8AC3E}">
        <p14:creationId xmlns:p14="http://schemas.microsoft.com/office/powerpoint/2010/main" val="1232312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18</a:t>
            </a:fld>
            <a:endParaRPr lang="fr-FR"/>
          </a:p>
        </p:txBody>
      </p:sp>
    </p:spTree>
    <p:extLst>
      <p:ext uri="{BB962C8B-B14F-4D97-AF65-F5344CB8AC3E}">
        <p14:creationId xmlns:p14="http://schemas.microsoft.com/office/powerpoint/2010/main" val="208724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partir du 1</a:t>
            </a:r>
            <a:r>
              <a:rPr lang="fr-FR" baseline="30000" dirty="0" smtClean="0"/>
              <a:t>er</a:t>
            </a:r>
            <a:r>
              <a:rPr lang="fr-FR" dirty="0" smtClean="0"/>
              <a:t> septembre, </a:t>
            </a:r>
            <a:r>
              <a:rPr lang="fr-FR" baseline="0" dirty="0" smtClean="0"/>
              <a:t>le port du masque est rendu obligatoire dans les open-</a:t>
            </a:r>
            <a:r>
              <a:rPr lang="fr-FR" baseline="0" dirty="0" err="1" smtClean="0"/>
              <a:t>space</a:t>
            </a:r>
            <a:r>
              <a:rPr lang="fr-FR" baseline="0" dirty="0" smtClean="0"/>
              <a:t>. </a:t>
            </a:r>
          </a:p>
          <a:p>
            <a:endParaRPr lang="fr-FR" baseline="0" dirty="0" smtClean="0"/>
          </a:p>
          <a:p>
            <a:r>
              <a:rPr lang="fr-FR" baseline="0" dirty="0" smtClean="0"/>
              <a:t>Pas dans les bureaux individuels, mais dès lors qu’on quitte son bureau, on doit aussi mettre un masque.</a:t>
            </a:r>
          </a:p>
          <a:p>
            <a:endParaRPr lang="fr-FR" baseline="0" dirty="0" smtClean="0"/>
          </a:p>
          <a:p>
            <a:r>
              <a:rPr lang="fr-FR" baseline="0" dirty="0" smtClean="0"/>
              <a:t>Un point sur les masques de protection</a:t>
            </a:r>
          </a:p>
          <a:p>
            <a:endParaRPr lang="fr-FR" baseline="0" dirty="0" smtClean="0"/>
          </a:p>
          <a:p>
            <a:r>
              <a:rPr lang="fr-FR" baseline="0" dirty="0" smtClean="0"/>
              <a:t>Les masques FFP2 ou P3 sont réservés aux soignants ou personnel médico-social, car ils protègent contre l’inhalation de gouttelettes et de très petites particules en suspension dans l’air. Ils sont à usage unique et d’une durée de 8 h.</a:t>
            </a:r>
          </a:p>
          <a:p>
            <a:endParaRPr lang="fr-FR" baseline="0" dirty="0" smtClean="0"/>
          </a:p>
          <a:p>
            <a:r>
              <a:rPr lang="fr-FR" baseline="0" dirty="0" smtClean="0"/>
              <a:t>Les masques chirurgicaux et les masque en tissu dit alternatifs qui répondent aux normes AFNOR, protègent l’entourage et celui qui le porte. Les masques chirurgicaux sont à usage unique d’une durée de 4 h, les masques alternatifs peuvent être réutilisés un certain nombre de fois (bien lire les indications) à condition bien sûr de les laver en général à 60 ° et de les désinfecter au fer à repasser.</a:t>
            </a:r>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29</a:t>
            </a:fld>
            <a:endParaRPr lang="fr-FR"/>
          </a:p>
        </p:txBody>
      </p:sp>
    </p:spTree>
    <p:extLst>
      <p:ext uri="{BB962C8B-B14F-4D97-AF65-F5344CB8AC3E}">
        <p14:creationId xmlns:p14="http://schemas.microsoft.com/office/powerpoint/2010/main" val="3976308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30</a:t>
            </a:fld>
            <a:endParaRPr lang="fr-FR"/>
          </a:p>
        </p:txBody>
      </p:sp>
    </p:spTree>
    <p:extLst>
      <p:ext uri="{BB962C8B-B14F-4D97-AF65-F5344CB8AC3E}">
        <p14:creationId xmlns:p14="http://schemas.microsoft.com/office/powerpoint/2010/main" val="1081390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2</a:t>
            </a:fld>
            <a:endParaRPr lang="fr-FR"/>
          </a:p>
        </p:txBody>
      </p:sp>
    </p:spTree>
    <p:extLst>
      <p:ext uri="{BB962C8B-B14F-4D97-AF65-F5344CB8AC3E}">
        <p14:creationId xmlns:p14="http://schemas.microsoft.com/office/powerpoint/2010/main" val="1029757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37</a:t>
            </a:fld>
            <a:endParaRPr lang="fr-FR"/>
          </a:p>
        </p:txBody>
      </p:sp>
    </p:spTree>
    <p:extLst>
      <p:ext uri="{BB962C8B-B14F-4D97-AF65-F5344CB8AC3E}">
        <p14:creationId xmlns:p14="http://schemas.microsoft.com/office/powerpoint/2010/main" val="1794651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40</a:t>
            </a:fld>
            <a:endParaRPr lang="fr-FR"/>
          </a:p>
        </p:txBody>
      </p:sp>
    </p:spTree>
    <p:extLst>
      <p:ext uri="{BB962C8B-B14F-4D97-AF65-F5344CB8AC3E}">
        <p14:creationId xmlns:p14="http://schemas.microsoft.com/office/powerpoint/2010/main" val="220645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41</a:t>
            </a:fld>
            <a:endParaRPr lang="fr-FR"/>
          </a:p>
        </p:txBody>
      </p:sp>
    </p:spTree>
    <p:extLst>
      <p:ext uri="{BB962C8B-B14F-4D97-AF65-F5344CB8AC3E}">
        <p14:creationId xmlns:p14="http://schemas.microsoft.com/office/powerpoint/2010/main" val="825719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42</a:t>
            </a:fld>
            <a:endParaRPr lang="fr-FR"/>
          </a:p>
        </p:txBody>
      </p:sp>
    </p:spTree>
    <p:extLst>
      <p:ext uri="{BB962C8B-B14F-4D97-AF65-F5344CB8AC3E}">
        <p14:creationId xmlns:p14="http://schemas.microsoft.com/office/powerpoint/2010/main" val="1434448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97D4C5-E689-437D-ADD7-E3FB0FEED0A7}" type="slidenum">
              <a:rPr lang="fr-FR" smtClean="0"/>
              <a:t>43</a:t>
            </a:fld>
            <a:endParaRPr lang="fr-FR"/>
          </a:p>
        </p:txBody>
      </p:sp>
    </p:spTree>
    <p:extLst>
      <p:ext uri="{BB962C8B-B14F-4D97-AF65-F5344CB8AC3E}">
        <p14:creationId xmlns:p14="http://schemas.microsoft.com/office/powerpoint/2010/main" val="410159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44</a:t>
            </a:fld>
            <a:endParaRPr lang="fr-FR"/>
          </a:p>
        </p:txBody>
      </p:sp>
    </p:spTree>
    <p:extLst>
      <p:ext uri="{BB962C8B-B14F-4D97-AF65-F5344CB8AC3E}">
        <p14:creationId xmlns:p14="http://schemas.microsoft.com/office/powerpoint/2010/main" val="4292879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45</a:t>
            </a:fld>
            <a:endParaRPr lang="fr-FR"/>
          </a:p>
        </p:txBody>
      </p:sp>
    </p:spTree>
    <p:extLst>
      <p:ext uri="{BB962C8B-B14F-4D97-AF65-F5344CB8AC3E}">
        <p14:creationId xmlns:p14="http://schemas.microsoft.com/office/powerpoint/2010/main" val="3629876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L’utilisation des ventilateurs n’est absolument</a:t>
            </a:r>
            <a:r>
              <a:rPr lang="fr-FR" baseline="0" dirty="0" smtClean="0"/>
              <a:t> pas recommandée, car cela peut augmenter la distance de propagation des postillons</a:t>
            </a:r>
            <a:endParaRPr lang="fr-FR" dirty="0"/>
          </a:p>
        </p:txBody>
      </p:sp>
      <p:sp>
        <p:nvSpPr>
          <p:cNvPr id="4" name="Espace réservé du numéro de diapositive 3"/>
          <p:cNvSpPr>
            <a:spLocks noGrp="1"/>
          </p:cNvSpPr>
          <p:nvPr>
            <p:ph type="sldNum" sz="quarter" idx="10"/>
          </p:nvPr>
        </p:nvSpPr>
        <p:spPr/>
        <p:txBody>
          <a:bodyPr/>
          <a:lstStyle/>
          <a:p>
            <a:fld id="{A442705D-C099-4256-9D3F-97C32E501BD7}" type="slidenum">
              <a:rPr lang="fr-FR" smtClean="0"/>
              <a:t>46</a:t>
            </a:fld>
            <a:endParaRPr lang="fr-FR"/>
          </a:p>
        </p:txBody>
      </p:sp>
    </p:spTree>
    <p:extLst>
      <p:ext uri="{BB962C8B-B14F-4D97-AF65-F5344CB8AC3E}">
        <p14:creationId xmlns:p14="http://schemas.microsoft.com/office/powerpoint/2010/main" val="2949711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47</a:t>
            </a:fld>
            <a:endParaRPr lang="fr-FR"/>
          </a:p>
        </p:txBody>
      </p:sp>
    </p:spTree>
    <p:extLst>
      <p:ext uri="{BB962C8B-B14F-4D97-AF65-F5344CB8AC3E}">
        <p14:creationId xmlns:p14="http://schemas.microsoft.com/office/powerpoint/2010/main" val="2780489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ce qui</a:t>
            </a:r>
            <a:r>
              <a:rPr lang="fr-FR" baseline="0" dirty="0" smtClean="0"/>
              <a:t> concerne les masques alternatifs en tissu, il faut privilégier les matériaux les plus respirables possibles, pour réduire la température et le taux d’humidité de l’air à l’intérieur du masque. Et aussi de couleur claire</a:t>
            </a:r>
          </a:p>
          <a:p>
            <a:endParaRPr lang="fr-FR" baseline="0" dirty="0" smtClean="0"/>
          </a:p>
          <a:p>
            <a:r>
              <a:rPr lang="fr-FR" baseline="0" dirty="0" smtClean="0"/>
              <a:t>Encore une fois, le port du masque est réservé aux situations lorsque la distanciation physique ne peut pas être respecté</a:t>
            </a:r>
          </a:p>
          <a:p>
            <a:endParaRPr lang="fr-FR" baseline="0" dirty="0" smtClean="0"/>
          </a:p>
          <a:p>
            <a:r>
              <a:rPr lang="fr-FR" baseline="0" dirty="0" smtClean="0"/>
              <a:t>Et puis il faut changer de masque, c’est-à-dire, le jeter et en prendre un nouveau dès qu’il est humide car il ne va plus remplir son rôle de protection, et on l’enlève en respectant les consignes de retrait décrites dans l’affiche et on se lave les mains après.</a:t>
            </a:r>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48</a:t>
            </a:fld>
            <a:endParaRPr lang="fr-FR"/>
          </a:p>
        </p:txBody>
      </p:sp>
    </p:spTree>
    <p:extLst>
      <p:ext uri="{BB962C8B-B14F-4D97-AF65-F5344CB8AC3E}">
        <p14:creationId xmlns:p14="http://schemas.microsoft.com/office/powerpoint/2010/main" val="3597344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a:t>
            </a:fld>
            <a:endParaRPr lang="fr-FR"/>
          </a:p>
        </p:txBody>
      </p:sp>
    </p:spTree>
    <p:extLst>
      <p:ext uri="{BB962C8B-B14F-4D97-AF65-F5344CB8AC3E}">
        <p14:creationId xmlns:p14="http://schemas.microsoft.com/office/powerpoint/2010/main" val="618052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49</a:t>
            </a:fld>
            <a:endParaRPr lang="fr-FR"/>
          </a:p>
        </p:txBody>
      </p:sp>
    </p:spTree>
    <p:extLst>
      <p:ext uri="{BB962C8B-B14F-4D97-AF65-F5344CB8AC3E}">
        <p14:creationId xmlns:p14="http://schemas.microsoft.com/office/powerpoint/2010/main" val="3033669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la distance d’au moins 1 mètre ne peut pas être respectée pour certaines tâches comme porter des charges lourdes à deux par exemple, chaque opérateur concerné doit porter un masque. Des visières (ou écrans faciaux) peuvent également être proposées, en complément du masque, en cas de contact rapproché avec du public ne portant pas de masque. </a:t>
            </a:r>
          </a:p>
          <a:p>
            <a:r>
              <a:rPr lang="fr-FR" dirty="0" smtClean="0"/>
              <a:t/>
            </a:r>
            <a:br>
              <a:rPr lang="fr-FR" dirty="0" smtClean="0"/>
            </a:br>
            <a:r>
              <a:rPr lang="fr-FR" dirty="0" smtClean="0"/>
              <a:t>En cas de températures ambiantes élevées, cette situation nécessite une vigilance accrue et la réorganisation du travail peut-être une solution :</a:t>
            </a:r>
          </a:p>
          <a:p>
            <a:endParaRPr lang="fr-FR" dirty="0" smtClean="0"/>
          </a:p>
          <a:p>
            <a:pPr marL="171450" indent="-171450">
              <a:buFontTx/>
              <a:buChar char="-"/>
            </a:pPr>
            <a:r>
              <a:rPr lang="fr-FR" dirty="0" smtClean="0"/>
              <a:t>limiter le temps d’exposition des salariés au soleil ou prévoir la rotation des tâches lorsque des postes moins exposés en donnent la possibilité ; </a:t>
            </a:r>
          </a:p>
          <a:p>
            <a:pPr marL="171450" indent="-171450">
              <a:buFontTx/>
              <a:buChar char="-"/>
            </a:pPr>
            <a:endParaRPr lang="fr-FR"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limiter ou reporter autant que possible le travail physique ;</a:t>
            </a:r>
          </a:p>
          <a:p>
            <a:pPr marL="171450" indent="-171450">
              <a:buFontTx/>
              <a:buChar char="-"/>
            </a:pPr>
            <a:endParaRPr lang="fr-FR" dirty="0" smtClean="0"/>
          </a:p>
          <a:p>
            <a:pPr marL="171450" indent="-171450">
              <a:buFontTx/>
              <a:buChar char="-"/>
            </a:pPr>
            <a:r>
              <a:rPr lang="fr-FR" dirty="0" smtClean="0"/>
              <a:t>aménager les horaires de travail, afin de bénéficier des heures les moins chaudes de la journée ; </a:t>
            </a:r>
          </a:p>
          <a:p>
            <a:pPr marL="171450" indent="-171450">
              <a:buFontTx/>
              <a:buChar char="-"/>
            </a:pPr>
            <a:endParaRPr lang="fr-FR" dirty="0" smtClean="0"/>
          </a:p>
          <a:p>
            <a:pPr marL="171450" indent="-171450">
              <a:buFontTx/>
              <a:buChar char="-"/>
            </a:pPr>
            <a:r>
              <a:rPr lang="fr-FR" dirty="0" smtClean="0"/>
              <a:t>augmenter la fréquence des pauses et leur durée en concertation avec le service de santé au travail ;</a:t>
            </a:r>
          </a:p>
          <a:p>
            <a:pPr marL="171450" indent="-171450">
              <a:buFontTx/>
              <a:buChar char="-"/>
            </a:pPr>
            <a:endParaRPr lang="fr-FR" dirty="0" smtClean="0"/>
          </a:p>
          <a:p>
            <a:pPr marL="171450" indent="-171450">
              <a:buFontTx/>
              <a:buChar char="-"/>
            </a:pPr>
            <a:r>
              <a:rPr lang="fr-FR" dirty="0" smtClean="0"/>
              <a:t>mettre à disposition de l’eau potable</a:t>
            </a:r>
          </a:p>
          <a:p>
            <a:pPr marL="171450" indent="-171450">
              <a:buFontTx/>
              <a:buChar char="-"/>
            </a:pPr>
            <a:endParaRPr lang="fr-FR" dirty="0" smtClean="0"/>
          </a:p>
          <a:p>
            <a:pPr marL="171450" indent="-171450">
              <a:buFontTx/>
              <a:buChar char="-"/>
            </a:pPr>
            <a:r>
              <a:rPr lang="fr-FR" dirty="0" smtClean="0"/>
              <a:t>Informer les salariés sur la conduite à tenir en cas de coup de chaleur, </a:t>
            </a:r>
            <a:r>
              <a:rPr lang="fr-FR" baseline="0" dirty="0" err="1" smtClean="0"/>
              <a:t>ent</a:t>
            </a:r>
            <a:r>
              <a:rPr lang="fr-FR" baseline="0" dirty="0" smtClean="0"/>
              <a:t> être très graves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50</a:t>
            </a:fld>
            <a:endParaRPr lang="fr-FR"/>
          </a:p>
        </p:txBody>
      </p:sp>
    </p:spTree>
    <p:extLst>
      <p:ext uri="{BB962C8B-B14F-4D97-AF65-F5344CB8AC3E}">
        <p14:creationId xmlns:p14="http://schemas.microsoft.com/office/powerpoint/2010/main" val="3077633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51</a:t>
            </a:fld>
            <a:endParaRPr lang="fr-FR"/>
          </a:p>
        </p:txBody>
      </p:sp>
    </p:spTree>
    <p:extLst>
      <p:ext uri="{BB962C8B-B14F-4D97-AF65-F5344CB8AC3E}">
        <p14:creationId xmlns:p14="http://schemas.microsoft.com/office/powerpoint/2010/main" val="2849377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52</a:t>
            </a:fld>
            <a:endParaRPr lang="fr-FR"/>
          </a:p>
        </p:txBody>
      </p:sp>
    </p:spTree>
    <p:extLst>
      <p:ext uri="{BB962C8B-B14F-4D97-AF65-F5344CB8AC3E}">
        <p14:creationId xmlns:p14="http://schemas.microsoft.com/office/powerpoint/2010/main" val="3675121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53</a:t>
            </a:fld>
            <a:endParaRPr lang="fr-FR"/>
          </a:p>
        </p:txBody>
      </p:sp>
    </p:spTree>
    <p:extLst>
      <p:ext uri="{BB962C8B-B14F-4D97-AF65-F5344CB8AC3E}">
        <p14:creationId xmlns:p14="http://schemas.microsoft.com/office/powerpoint/2010/main" val="280730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5</a:t>
            </a:fld>
            <a:endParaRPr lang="fr-FR"/>
          </a:p>
        </p:txBody>
      </p:sp>
    </p:spTree>
    <p:extLst>
      <p:ext uri="{BB962C8B-B14F-4D97-AF65-F5344CB8AC3E}">
        <p14:creationId xmlns:p14="http://schemas.microsoft.com/office/powerpoint/2010/main" val="3501802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rôle et les missions du référent peut varier selon la taille de l’entreprise. Il travaille en concertation avec l’employeur.</a:t>
            </a:r>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6</a:t>
            </a:fld>
            <a:endParaRPr lang="fr-FR"/>
          </a:p>
        </p:txBody>
      </p:sp>
    </p:spTree>
    <p:extLst>
      <p:ext uri="{BB962C8B-B14F-4D97-AF65-F5344CB8AC3E}">
        <p14:creationId xmlns:p14="http://schemas.microsoft.com/office/powerpoint/2010/main" val="2451121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7</a:t>
            </a:fld>
            <a:endParaRPr lang="fr-FR"/>
          </a:p>
        </p:txBody>
      </p:sp>
    </p:spTree>
    <p:extLst>
      <p:ext uri="{BB962C8B-B14F-4D97-AF65-F5344CB8AC3E}">
        <p14:creationId xmlns:p14="http://schemas.microsoft.com/office/powerpoint/2010/main" val="143657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L’article L4121-1 du code du travail</a:t>
            </a:r>
            <a:r>
              <a:rPr lang="fr-FR" baseline="0" dirty="0" smtClean="0"/>
              <a:t> attribue la responsabilité de garantir la santé et la sécurité des salariés à l’employeur.</a:t>
            </a:r>
          </a:p>
          <a:p>
            <a:endParaRPr lang="fr-FR" baseline="0" dirty="0" smtClean="0"/>
          </a:p>
          <a:p>
            <a:r>
              <a:rPr lang="fr-FR" baseline="0" dirty="0" smtClean="0"/>
              <a:t>Dans le cas où le référent COVID désigné n’est pas l’employeur, il œuvre sous la responsabilité de ce dernier et dans le cadre des missions qui lui auront été confiées.</a:t>
            </a:r>
          </a:p>
          <a:p>
            <a:endParaRPr lang="fr-FR" baseline="0" dirty="0" smtClean="0"/>
          </a:p>
          <a:p>
            <a:r>
              <a:rPr lang="fr-FR" baseline="0" dirty="0" smtClean="0"/>
              <a:t>Sa désignation n’exonère pas le chef d’entreprise de sa responsabilité.</a:t>
            </a:r>
            <a:endParaRPr lang="fr-FR" dirty="0"/>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1502337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00B4B6-7314-4A9F-8B13-74AF6EDC15CA}" type="slidenum">
              <a:rPr lang="fr-FR" smtClean="0"/>
              <a:t>9</a:t>
            </a:fld>
            <a:endParaRPr lang="fr-FR"/>
          </a:p>
        </p:txBody>
      </p:sp>
    </p:spTree>
    <p:extLst>
      <p:ext uri="{BB962C8B-B14F-4D97-AF65-F5344CB8AC3E}">
        <p14:creationId xmlns:p14="http://schemas.microsoft.com/office/powerpoint/2010/main" val="205603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maladie et sa contagiosité</a:t>
            </a:r>
          </a:p>
          <a:p>
            <a:endParaRPr lang="fr-FR" dirty="0" smtClean="0"/>
          </a:p>
          <a:p>
            <a:r>
              <a:rPr lang="fr-FR" dirty="0" smtClean="0"/>
              <a:t>Les</a:t>
            </a:r>
            <a:r>
              <a:rPr lang="fr-FR" baseline="0" dirty="0" smtClean="0"/>
              <a:t> symptômes les plus courant et sans gravité sont la fièvre, toux sèche ou grasse, de la fatigue. Les signes plus graves sont des difficultés respiratoires des essoufflements.</a:t>
            </a:r>
          </a:p>
          <a:p>
            <a:endParaRPr lang="fr-FR" baseline="0" dirty="0" smtClean="0"/>
          </a:p>
          <a:p>
            <a:r>
              <a:rPr lang="fr-FR" baseline="0" dirty="0" smtClean="0"/>
              <a:t>De plus, des maux de tête, une perte de goût et de l’odorat, des maux de gorge… peuvent être associés.</a:t>
            </a:r>
          </a:p>
          <a:p>
            <a:endParaRPr lang="fr-FR" baseline="0" dirty="0" smtClean="0"/>
          </a:p>
          <a:p>
            <a:r>
              <a:rPr lang="fr-FR" baseline="0" dirty="0" smtClean="0"/>
              <a:t>La période d’incubation (c’est-à-dire la durée entre la contamination et l’apparition des premiers signes cliniques est en général de 5 à 6 jours mais peut aller jusqu’à 14 jours.</a:t>
            </a:r>
          </a:p>
          <a:p>
            <a:endParaRPr lang="fr-FR" baseline="0" dirty="0" smtClean="0"/>
          </a:p>
          <a:p>
            <a:r>
              <a:rPr lang="fr-FR" baseline="0" dirty="0" smtClean="0"/>
              <a:t>A noter aussi que les personnes infectées transmettent le virus avant </a:t>
            </a:r>
            <a:r>
              <a:rPr lang="fr-FR" baseline="0" dirty="0" err="1" smtClean="0"/>
              <a:t>m^me</a:t>
            </a:r>
            <a:r>
              <a:rPr lang="fr-FR" baseline="0" dirty="0" smtClean="0"/>
              <a:t> l’apparition des signes cliniques.</a:t>
            </a:r>
          </a:p>
          <a:p>
            <a:r>
              <a:rPr lang="fr-FR" baseline="0" dirty="0" smtClean="0"/>
              <a:t>Une personne peut être contagieuse jusqu’à au moins 21 jours après l’apparition des premiers symptômes.</a:t>
            </a:r>
          </a:p>
          <a:p>
            <a:r>
              <a:rPr lang="fr-FR" baseline="0" dirty="0" smtClean="0"/>
              <a:t>Les porteurs sains sont également contagieux. </a:t>
            </a:r>
          </a:p>
        </p:txBody>
      </p:sp>
      <p:sp>
        <p:nvSpPr>
          <p:cNvPr id="4" name="Espace réservé du numéro de diapositive 3"/>
          <p:cNvSpPr>
            <a:spLocks noGrp="1"/>
          </p:cNvSpPr>
          <p:nvPr>
            <p:ph type="sldNum" sz="quarter" idx="10"/>
          </p:nvPr>
        </p:nvSpPr>
        <p:spPr/>
        <p:txBody>
          <a:bodyPr/>
          <a:lstStyle/>
          <a:p>
            <a:fld id="{A442705D-C099-4256-9D3F-97C32E501BD7}" type="slidenum">
              <a:rPr lang="fr-FR" smtClean="0"/>
              <a:t>10</a:t>
            </a:fld>
            <a:endParaRPr lang="fr-FR"/>
          </a:p>
        </p:txBody>
      </p:sp>
    </p:spTree>
    <p:extLst>
      <p:ext uri="{BB962C8B-B14F-4D97-AF65-F5344CB8AC3E}">
        <p14:creationId xmlns:p14="http://schemas.microsoft.com/office/powerpoint/2010/main" val="39669483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2C66F88-982A-427D-8FF9-43DBB80F177C}" type="datetimeFigureOut">
              <a:rPr lang="fr-FR" smtClean="0">
                <a:solidFill>
                  <a:prstClr val="black">
                    <a:tint val="75000"/>
                  </a:prstClr>
                </a:solidFill>
              </a:rPr>
              <a:pPr/>
              <a:t>17/09/2020</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A96C631-B660-4421-9417-A79B9EE57E98}" type="slidenum">
              <a:rPr lang="fr-FR" smtClean="0">
                <a:solidFill>
                  <a:prstClr val="black">
                    <a:tint val="75000"/>
                  </a:prstClr>
                </a:solidFill>
              </a:rPr>
              <a:pPr/>
              <a:t>‹N°›</a:t>
            </a:fld>
            <a:endParaRPr lang="fr-FR">
              <a:solidFill>
                <a:prstClr val="black">
                  <a:tint val="75000"/>
                </a:prstClr>
              </a:solidFill>
            </a:endParaRPr>
          </a:p>
        </p:txBody>
      </p:sp>
      <p:pic>
        <p:nvPicPr>
          <p:cNvPr id="7" name="Picture 5"/>
          <p:cNvPicPr>
            <a:picLocks noChangeAspect="1" noChangeArrowheads="1"/>
          </p:cNvPicPr>
          <p:nvPr userDrawn="1"/>
        </p:nvPicPr>
        <p:blipFill rotWithShape="1">
          <a:blip r:embed="rId2">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407" t="21666" r="49413" b="17222"/>
          <a:stretch/>
        </p:blipFill>
        <p:spPr bwMode="auto">
          <a:xfrm>
            <a:off x="6182644" y="1268760"/>
            <a:ext cx="294808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userDrawn="1"/>
        </p:nvSpPr>
        <p:spPr>
          <a:xfrm rot="21222629">
            <a:off x="-1794262" y="5523250"/>
            <a:ext cx="12599899" cy="38884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9" name="Picture 4"/>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3984" t="33194" r="24219" b="11250"/>
          <a:stretch/>
        </p:blipFill>
        <p:spPr bwMode="auto">
          <a:xfrm>
            <a:off x="225843" y="332656"/>
            <a:ext cx="3194029" cy="161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re 1"/>
          <p:cNvSpPr>
            <a:spLocks noGrp="1"/>
          </p:cNvSpPr>
          <p:nvPr>
            <p:ph type="ctrTitle"/>
          </p:nvPr>
        </p:nvSpPr>
        <p:spPr>
          <a:xfrm>
            <a:off x="685800" y="2130425"/>
            <a:ext cx="7772400" cy="1470025"/>
          </a:xfrm>
        </p:spPr>
        <p:txBody>
          <a:bodyPr/>
          <a:lstStyle>
            <a:lvl1pPr>
              <a:defRPr>
                <a:solidFill>
                  <a:schemeClr val="accent5"/>
                </a:solidFill>
                <a:latin typeface="Comfortaa" panose="00000500000000000000" pitchFamily="2" charset="0"/>
              </a:defRPr>
            </a:lvl1pPr>
          </a:lstStyle>
          <a:p>
            <a:r>
              <a:rPr lang="fr-FR" smtClean="0"/>
              <a:t>Modifiez le style du titre</a:t>
            </a:r>
            <a:endParaRPr lang="fr-FR" dirty="0"/>
          </a:p>
        </p:txBody>
      </p:sp>
      <p:sp>
        <p:nvSpPr>
          <p:cNvPr id="11" name="Sous-titre 2"/>
          <p:cNvSpPr>
            <a:spLocks noGrp="1"/>
          </p:cNvSpPr>
          <p:nvPr>
            <p:ph type="subTitle" idx="1"/>
          </p:nvPr>
        </p:nvSpPr>
        <p:spPr>
          <a:xfrm>
            <a:off x="2851720" y="5852864"/>
            <a:ext cx="6400800" cy="1752600"/>
          </a:xfrm>
          <a:prstGeom prst="rect">
            <a:avLst/>
          </a:prstGeom>
        </p:spPr>
        <p:txBody>
          <a:bodyPr>
            <a:normAutofit/>
          </a:bodyPr>
          <a:lstStyle>
            <a:lvl1pPr marL="0" indent="0" algn="ctr">
              <a:buNone/>
              <a:defRPr sz="2400">
                <a:solidFill>
                  <a:schemeClr val="bg1"/>
                </a:solidFill>
                <a:latin typeface="Comfortaa" panose="000005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18100556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556792"/>
            <a:ext cx="8229600" cy="4525963"/>
          </a:xfrm>
          <a:prstGeom prst="rect">
            <a:avLst/>
          </a:prstGeom>
        </p:spPr>
        <p:txBody>
          <a:bodyPr>
            <a:normAutofit/>
          </a:bodyPr>
          <a:lstStyle>
            <a:lvl1pPr marL="457200" indent="-457200">
              <a:buClr>
                <a:schemeClr val="accent5"/>
              </a:buClr>
              <a:buFont typeface="Webdings" panose="05030102010509060703" pitchFamily="18" charset="2"/>
              <a:buChar char="4"/>
              <a:defRPr sz="2000">
                <a:solidFill>
                  <a:schemeClr val="tx1"/>
                </a:solidFill>
                <a:latin typeface="+mj-lt"/>
              </a:defRPr>
            </a:lvl1pPr>
            <a:lvl2pPr marL="914400" indent="-457200">
              <a:buClr>
                <a:schemeClr val="accent5"/>
              </a:buClr>
              <a:buFont typeface="Arial" panose="020B0604020202020204" pitchFamily="34" charset="0"/>
              <a:buChar char="•"/>
              <a:defRPr sz="2000">
                <a:solidFill>
                  <a:schemeClr val="tx1"/>
                </a:solidFill>
                <a:latin typeface="+mj-lt"/>
              </a:defRPr>
            </a:lvl2pPr>
            <a:lvl3pPr marL="1257300" indent="-342900">
              <a:buClr>
                <a:schemeClr val="accent5"/>
              </a:buClr>
              <a:buFont typeface="Calibri" panose="020F0502020204030204" pitchFamily="34" charset="0"/>
              <a:buChar char="‒"/>
              <a:defRPr sz="2000">
                <a:solidFill>
                  <a:schemeClr val="tx1"/>
                </a:solidFill>
                <a:latin typeface="+mj-lt"/>
              </a:defRPr>
            </a:lvl3pPr>
          </a:lstStyle>
          <a:p>
            <a:pPr lvl="0"/>
            <a:r>
              <a:rPr lang="fr-FR" smtClean="0"/>
              <a:t>Modifiez les styles du texte du masque</a:t>
            </a:r>
          </a:p>
          <a:p>
            <a:pPr lvl="1"/>
            <a:r>
              <a:rPr lang="fr-FR" smtClean="0"/>
              <a:t>Deuxième niveau</a:t>
            </a:r>
          </a:p>
          <a:p>
            <a:pPr lvl="2"/>
            <a:r>
              <a:rPr lang="fr-FR" smtClean="0"/>
              <a:t>Troisième niveau</a:t>
            </a:r>
          </a:p>
        </p:txBody>
      </p:sp>
      <p:sp>
        <p:nvSpPr>
          <p:cNvPr id="7" name="Organigramme : Données stockées 6"/>
          <p:cNvSpPr/>
          <p:nvPr userDrawn="1"/>
        </p:nvSpPr>
        <p:spPr>
          <a:xfrm rot="5182807">
            <a:off x="4162740" y="-5665894"/>
            <a:ext cx="2396764" cy="11669472"/>
          </a:xfrm>
          <a:prstGeom prst="flowChartOnlineStorag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prstClr val="white"/>
              </a:solidFill>
            </a:endParaRPr>
          </a:p>
        </p:txBody>
      </p:sp>
      <p:sp>
        <p:nvSpPr>
          <p:cNvPr id="10" name="Titre 9"/>
          <p:cNvSpPr>
            <a:spLocks noGrp="1"/>
          </p:cNvSpPr>
          <p:nvPr>
            <p:ph type="title"/>
          </p:nvPr>
        </p:nvSpPr>
        <p:spPr>
          <a:xfrm>
            <a:off x="179512" y="-27384"/>
            <a:ext cx="8229600" cy="1143000"/>
          </a:xfrm>
        </p:spPr>
        <p:txBody>
          <a:bodyPr>
            <a:normAutofit/>
          </a:bodyPr>
          <a:lstStyle>
            <a:lvl1pPr algn="l">
              <a:defRPr sz="2800">
                <a:solidFill>
                  <a:schemeClr val="bg1"/>
                </a:solidFill>
                <a:latin typeface="Comfortaa" panose="00000500000000000000" pitchFamily="2" charset="0"/>
              </a:defRPr>
            </a:lvl1pPr>
          </a:lstStyle>
          <a:p>
            <a:r>
              <a:rPr lang="fr-FR" smtClean="0"/>
              <a:t>Modifiez le style du titre</a:t>
            </a:r>
            <a:endParaRPr lang="fr-FR" dirty="0"/>
          </a:p>
        </p:txBody>
      </p:sp>
      <p:pic>
        <p:nvPicPr>
          <p:cNvPr id="11" name="Picture 5"/>
          <p:cNvPicPr>
            <a:picLocks noChangeAspect="1" noChangeArrowheads="1"/>
          </p:cNvPicPr>
          <p:nvPr userDrawn="1"/>
        </p:nvPicPr>
        <p:blipFill rotWithShape="1">
          <a:blip r:embed="rId2">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407" t="21666" r="49413" b="17222"/>
          <a:stretch/>
        </p:blipFill>
        <p:spPr bwMode="auto">
          <a:xfrm>
            <a:off x="6182644" y="1268760"/>
            <a:ext cx="294808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1522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66F88-982A-427D-8FF9-43DBB80F177C}" type="datetimeFigureOut">
              <a:rPr lang="fr-FR" smtClean="0">
                <a:solidFill>
                  <a:prstClr val="black">
                    <a:tint val="75000"/>
                  </a:prstClr>
                </a:solidFill>
              </a:rPr>
              <a:pPr/>
              <a:t>17/09/2020</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6C631-B660-4421-9417-A79B9EE57E98}" type="slidenum">
              <a:rPr lang="fr-FR" smtClean="0">
                <a:solidFill>
                  <a:prstClr val="black">
                    <a:tint val="75000"/>
                  </a:prstClr>
                </a:solidFill>
              </a:rPr>
              <a:pPr/>
              <a:t>‹N°›</a:t>
            </a:fld>
            <a:endParaRPr lang="fr-FR">
              <a:solidFill>
                <a:prstClr val="black">
                  <a:tint val="75000"/>
                </a:prstClr>
              </a:solidFill>
            </a:endParaRPr>
          </a:p>
        </p:txBody>
      </p:sp>
      <p:pic>
        <p:nvPicPr>
          <p:cNvPr id="7" name="Picture 5"/>
          <p:cNvPicPr>
            <a:picLocks noChangeAspect="1" noChangeArrowheads="1"/>
          </p:cNvPicPr>
          <p:nvPr/>
        </p:nvPicPr>
        <p:blipFill rotWithShape="1">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407" t="21666" r="49413" b="17222"/>
          <a:stretch/>
        </p:blipFill>
        <p:spPr bwMode="auto">
          <a:xfrm>
            <a:off x="6182644" y="1268760"/>
            <a:ext cx="294808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407" t="21666" r="49413" b="17222"/>
          <a:stretch/>
        </p:blipFill>
        <p:spPr bwMode="auto">
          <a:xfrm>
            <a:off x="6182644" y="1268760"/>
            <a:ext cx="294808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llipse 8"/>
          <p:cNvSpPr/>
          <p:nvPr/>
        </p:nvSpPr>
        <p:spPr>
          <a:xfrm rot="21222629">
            <a:off x="-1794262" y="5523250"/>
            <a:ext cx="12599899" cy="38884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984" t="33194" r="24219" b="11250"/>
          <a:stretch/>
        </p:blipFill>
        <p:spPr bwMode="auto">
          <a:xfrm>
            <a:off x="225843" y="332656"/>
            <a:ext cx="3194029" cy="161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ce réservé du texte 2"/>
          <p:cNvSpPr>
            <a:spLocks noGrp="1"/>
          </p:cNvSpPr>
          <p:nvPr>
            <p:ph type="body" idx="1"/>
          </p:nvPr>
        </p:nvSpPr>
        <p:spPr>
          <a:xfrm>
            <a:off x="3039144" y="5877272"/>
            <a:ext cx="8229600" cy="4525963"/>
          </a:xfrm>
          <a:prstGeom prst="rect">
            <a:avLst/>
          </a:prstGeom>
        </p:spPr>
        <p:txBody>
          <a:bodyPr vert="horz" lIns="91440" tIns="45720" rIns="91440" bIns="45720" rtlCol="0">
            <a:normAutofit/>
          </a:bodyPr>
          <a:lstStyle/>
          <a:p>
            <a:pPr lvl="0"/>
            <a:r>
              <a:rPr lang="fr-FR" dirty="0" smtClean="0"/>
              <a:t>Modifiez les styles du texte du masque</a:t>
            </a:r>
          </a:p>
        </p:txBody>
      </p:sp>
    </p:spTree>
    <p:extLst>
      <p:ext uri="{BB962C8B-B14F-4D97-AF65-F5344CB8AC3E}">
        <p14:creationId xmlns:p14="http://schemas.microsoft.com/office/powerpoint/2010/main" val="3769825626"/>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4.wdp"/><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0.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f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ravail-emploi.gouv.fr/le-ministere-en-action/coronavirus-covid-19/"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opsat.fr/actualite/covid-19-service-accompagne/" TargetMode="External"/><Relationship Id="rId5" Type="http://schemas.openxmlformats.org/officeDocument/2006/relationships/hyperlink" Target="https://www.inrs.fr/risques/covid19-prevention-entreprise/" TargetMode="External"/><Relationship Id="rId4" Type="http://schemas.openxmlformats.org/officeDocument/2006/relationships/hyperlink" Target="https://www.hcsp.f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5800" y="2679055"/>
            <a:ext cx="7772400" cy="1470025"/>
          </a:xfrm>
        </p:spPr>
        <p:txBody>
          <a:bodyPr>
            <a:normAutofit fontScale="90000"/>
          </a:bodyPr>
          <a:lstStyle/>
          <a:p>
            <a:r>
              <a:rPr lang="fr-FR" dirty="0" smtClean="0"/>
              <a:t>Webinaire </a:t>
            </a:r>
            <a:br>
              <a:rPr lang="fr-FR" dirty="0" smtClean="0"/>
            </a:br>
            <a:r>
              <a:rPr lang="fr-FR" b="1" dirty="0" smtClean="0"/>
              <a:t>Référent Covid-19 : </a:t>
            </a:r>
            <a:br>
              <a:rPr lang="fr-FR" b="1" dirty="0" smtClean="0"/>
            </a:br>
            <a:r>
              <a:rPr lang="fr-FR" b="1" dirty="0" smtClean="0"/>
              <a:t>comment assurer votre nouvelle mission</a:t>
            </a:r>
            <a:endParaRPr lang="fr-FR" dirty="0"/>
          </a:p>
        </p:txBody>
      </p:sp>
      <p:sp>
        <p:nvSpPr>
          <p:cNvPr id="5" name="Sous-titre 4"/>
          <p:cNvSpPr>
            <a:spLocks noGrp="1"/>
          </p:cNvSpPr>
          <p:nvPr>
            <p:ph type="subTitle" idx="1"/>
          </p:nvPr>
        </p:nvSpPr>
        <p:spPr/>
        <p:txBody>
          <a:bodyPr/>
          <a:lstStyle/>
          <a:p>
            <a:pPr algn="r"/>
            <a:r>
              <a:rPr lang="fr-FR" b="1" dirty="0" smtClean="0"/>
              <a:t>Journée Régionale Santé Travail</a:t>
            </a:r>
          </a:p>
          <a:p>
            <a:pPr algn="r"/>
            <a:r>
              <a:rPr lang="fr-FR" b="1" dirty="0" smtClean="0"/>
              <a:t>29 Septembre 2020</a:t>
            </a:r>
            <a:endParaRPr lang="fr-FR" b="1" dirty="0"/>
          </a:p>
        </p:txBody>
      </p:sp>
    </p:spTree>
    <p:extLst>
      <p:ext uri="{BB962C8B-B14F-4D97-AF65-F5344CB8AC3E}">
        <p14:creationId xmlns:p14="http://schemas.microsoft.com/office/powerpoint/2010/main" val="1109024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La maladie et sa contagiosité </a:t>
            </a:r>
            <a:endParaRPr lang="fr-FR"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8" y="2060848"/>
            <a:ext cx="465426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67545" y="5949280"/>
            <a:ext cx="726166" cy="70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e 1"/>
          <p:cNvGrpSpPr/>
          <p:nvPr/>
        </p:nvGrpSpPr>
        <p:grpSpPr>
          <a:xfrm>
            <a:off x="5436095" y="1772816"/>
            <a:ext cx="3587337" cy="4461046"/>
            <a:chOff x="5436095" y="1772816"/>
            <a:chExt cx="3587337" cy="4461046"/>
          </a:xfrm>
        </p:grpSpPr>
        <p:sp>
          <p:nvSpPr>
            <p:cNvPr id="7" name="Rectangle à coins arrondis 6"/>
            <p:cNvSpPr/>
            <p:nvPr/>
          </p:nvSpPr>
          <p:spPr>
            <a:xfrm>
              <a:off x="5436095" y="1772816"/>
              <a:ext cx="3478817" cy="11589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latin typeface="+mj-lt"/>
                </a:rPr>
                <a:t>Les personnes infectées transmettent la maladie, avant même l’apparition de signes cliniques</a:t>
              </a:r>
              <a:endParaRPr lang="fr-FR" dirty="0">
                <a:latin typeface="+mj-lt"/>
              </a:endParaRPr>
            </a:p>
          </p:txBody>
        </p:sp>
        <p:sp>
          <p:nvSpPr>
            <p:cNvPr id="8" name="Rectangle à coins arrondis 7"/>
            <p:cNvSpPr/>
            <p:nvPr/>
          </p:nvSpPr>
          <p:spPr>
            <a:xfrm>
              <a:off x="5436096" y="3284984"/>
              <a:ext cx="3586091" cy="14401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latin typeface="+mj-lt"/>
                </a:rPr>
                <a:t>Une </a:t>
              </a:r>
              <a:r>
                <a:rPr lang="fr-FR" dirty="0">
                  <a:latin typeface="+mj-lt"/>
                </a:rPr>
                <a:t>personne peut être contagieuse jusqu’à au moins 21 jours après l’apparition des </a:t>
              </a:r>
              <a:r>
                <a:rPr lang="fr-FR" dirty="0" smtClean="0">
                  <a:latin typeface="+mj-lt"/>
                </a:rPr>
                <a:t>premiers symptômes</a:t>
              </a:r>
              <a:endParaRPr lang="fr-FR" dirty="0">
                <a:latin typeface="+mj-lt"/>
              </a:endParaRPr>
            </a:p>
          </p:txBody>
        </p:sp>
        <p:sp>
          <p:nvSpPr>
            <p:cNvPr id="9" name="Rectangle à coins arrondis 8"/>
            <p:cNvSpPr/>
            <p:nvPr/>
          </p:nvSpPr>
          <p:spPr>
            <a:xfrm>
              <a:off x="5437341" y="5074901"/>
              <a:ext cx="3586091" cy="11589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a:latin typeface="+mj-lt"/>
                </a:rPr>
                <a:t>Les porteurs sains sont également contagieux</a:t>
              </a:r>
            </a:p>
          </p:txBody>
        </p:sp>
      </p:grpSp>
    </p:spTree>
    <p:extLst>
      <p:ext uri="{BB962C8B-B14F-4D97-AF65-F5344CB8AC3E}">
        <p14:creationId xmlns:p14="http://schemas.microsoft.com/office/powerpoint/2010/main" val="154579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FC7C6F5-177A-49C2-A9DF-4305CA694DEE}"/>
              </a:ext>
            </a:extLst>
          </p:cNvPr>
          <p:cNvSpPr>
            <a:spLocks noGrp="1"/>
          </p:cNvSpPr>
          <p:nvPr>
            <p:ph type="title"/>
          </p:nvPr>
        </p:nvSpPr>
        <p:spPr>
          <a:xfrm>
            <a:off x="107504" y="-99392"/>
            <a:ext cx="8229600" cy="1143000"/>
          </a:xfrm>
        </p:spPr>
        <p:txBody>
          <a:bodyPr/>
          <a:lstStyle/>
          <a:p>
            <a:r>
              <a:rPr lang="fr-FR" dirty="0"/>
              <a:t>Les modes de transmission du virus</a:t>
            </a:r>
            <a:endParaRPr lang="fr-FR" dirty="0">
              <a:latin typeface="+mj-lt"/>
            </a:endParaRPr>
          </a:p>
        </p:txBody>
      </p:sp>
      <p:sp>
        <p:nvSpPr>
          <p:cNvPr id="49" name="Espace réservé du contenu 7">
            <a:extLst>
              <a:ext uri="{FF2B5EF4-FFF2-40B4-BE49-F238E27FC236}">
                <a16:creationId xmlns:a16="http://schemas.microsoft.com/office/drawing/2014/main" xmlns="" id="{3470542A-177C-4F07-B566-5243E0C1AB1F}"/>
              </a:ext>
            </a:extLst>
          </p:cNvPr>
          <p:cNvSpPr>
            <a:spLocks noGrp="1"/>
          </p:cNvSpPr>
          <p:nvPr>
            <p:ph idx="1"/>
          </p:nvPr>
        </p:nvSpPr>
        <p:spPr>
          <a:xfrm>
            <a:off x="75503" y="1642730"/>
            <a:ext cx="9321031" cy="720748"/>
          </a:xfrm>
        </p:spPr>
        <p:txBody>
          <a:bodyPr>
            <a:normAutofit/>
          </a:bodyPr>
          <a:lstStyle/>
          <a:p>
            <a:r>
              <a:rPr lang="fr-FR" sz="1800" dirty="0"/>
              <a:t>La contamination est possible essentiellement par nos muqueuses :</a:t>
            </a:r>
          </a:p>
          <a:p>
            <a:pPr marL="0" indent="0">
              <a:buNone/>
            </a:pPr>
            <a:r>
              <a:rPr lang="fr-FR" sz="1800" b="1" dirty="0">
                <a:solidFill>
                  <a:schemeClr val="accent6"/>
                </a:solidFill>
              </a:rPr>
              <a:t>	Nez – bouche – yeux</a:t>
            </a:r>
          </a:p>
          <a:p>
            <a:pPr marL="0" indent="0">
              <a:buNone/>
            </a:pPr>
            <a:endParaRPr lang="fr-FR" sz="1800" dirty="0">
              <a:solidFill>
                <a:schemeClr val="accent6"/>
              </a:solidFill>
            </a:endParaRPr>
          </a:p>
        </p:txBody>
      </p:sp>
      <p:pic>
        <p:nvPicPr>
          <p:cNvPr id="2" name="Image 1">
            <a:extLst>
              <a:ext uri="{FF2B5EF4-FFF2-40B4-BE49-F238E27FC236}">
                <a16:creationId xmlns:a16="http://schemas.microsoft.com/office/drawing/2014/main" xmlns="" id="{92F2FEA8-6633-4079-97BC-AED9051C048D}"/>
              </a:ext>
            </a:extLst>
          </p:cNvPr>
          <p:cNvPicPr>
            <a:picLocks noChangeAspect="1"/>
          </p:cNvPicPr>
          <p:nvPr/>
        </p:nvPicPr>
        <p:blipFill rotWithShape="1">
          <a:blip r:embed="rId3">
            <a:duotone>
              <a:schemeClr val="accent4">
                <a:shade val="45000"/>
                <a:satMod val="135000"/>
              </a:schemeClr>
              <a:prstClr val="white"/>
            </a:duotone>
          </a:blip>
          <a:srcRect l="55826" t="30224" r="31574" b="47554"/>
          <a:stretch/>
        </p:blipFill>
        <p:spPr>
          <a:xfrm>
            <a:off x="6183493" y="5159448"/>
            <a:ext cx="1008112" cy="1000125"/>
          </a:xfrm>
          <a:prstGeom prst="rect">
            <a:avLst/>
          </a:prstGeom>
        </p:spPr>
      </p:pic>
      <p:sp>
        <p:nvSpPr>
          <p:cNvPr id="77" name="Espace réservé du contenu 7">
            <a:extLst>
              <a:ext uri="{FF2B5EF4-FFF2-40B4-BE49-F238E27FC236}">
                <a16:creationId xmlns:a16="http://schemas.microsoft.com/office/drawing/2014/main" xmlns="" id="{8D8496B7-F2CF-4190-961B-1C5AA76B6752}"/>
              </a:ext>
            </a:extLst>
          </p:cNvPr>
          <p:cNvSpPr txBox="1">
            <a:spLocks/>
          </p:cNvSpPr>
          <p:nvPr/>
        </p:nvSpPr>
        <p:spPr>
          <a:xfrm>
            <a:off x="75504" y="2499376"/>
            <a:ext cx="9026582" cy="359392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Clr>
                <a:schemeClr val="accent5"/>
              </a:buClr>
              <a:buFont typeface="Webdings" panose="05030102010509060703" pitchFamily="18" charset="2"/>
              <a:buChar char="4"/>
              <a:defRPr sz="2000" kern="1200">
                <a:solidFill>
                  <a:schemeClr val="tx1"/>
                </a:solidFill>
                <a:latin typeface="+mj-lt"/>
                <a:ea typeface="+mn-ea"/>
                <a:cs typeface="+mn-cs"/>
              </a:defRPr>
            </a:lvl1pPr>
            <a:lvl2pPr marL="914400" indent="-457200" algn="l" defTabSz="914400" rtl="0" eaLnBrk="1" latinLnBrk="0" hangingPunct="1">
              <a:spcBef>
                <a:spcPct val="20000"/>
              </a:spcBef>
              <a:buClr>
                <a:schemeClr val="accent5"/>
              </a:buClr>
              <a:buFont typeface="Arial" panose="020B0604020202020204" pitchFamily="34" charset="0"/>
              <a:buChar char="•"/>
              <a:defRPr sz="2000" kern="1200">
                <a:solidFill>
                  <a:schemeClr val="tx1"/>
                </a:solidFill>
                <a:latin typeface="+mj-lt"/>
                <a:ea typeface="+mn-ea"/>
                <a:cs typeface="+mn-cs"/>
              </a:defRPr>
            </a:lvl2pPr>
            <a:lvl3pPr marL="1257300" indent="-342900" algn="l" defTabSz="914400" rtl="0" eaLnBrk="1" latinLnBrk="0" hangingPunct="1">
              <a:spcBef>
                <a:spcPct val="20000"/>
              </a:spcBef>
              <a:buClr>
                <a:schemeClr val="accent5"/>
              </a:buClr>
              <a:buFont typeface="Calibri" panose="020F0502020204030204" pitchFamily="34" charset="0"/>
              <a:buChar char="‒"/>
              <a:defRPr sz="20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1800" dirty="0"/>
              <a:t>2 voies de contamination :</a:t>
            </a:r>
          </a:p>
          <a:p>
            <a:endParaRPr lang="fr-FR" sz="1800" dirty="0"/>
          </a:p>
          <a:p>
            <a:pPr lvl="1"/>
            <a:endParaRPr lang="fr-FR" sz="1800" b="1" dirty="0">
              <a:solidFill>
                <a:schemeClr val="accent6"/>
              </a:solidFill>
            </a:endParaRPr>
          </a:p>
          <a:p>
            <a:pPr marL="914400" lvl="2" indent="0">
              <a:buNone/>
            </a:pPr>
            <a:endParaRPr lang="fr-FR" sz="1800" b="1" dirty="0">
              <a:solidFill>
                <a:schemeClr val="accent6"/>
              </a:solidFill>
            </a:endParaRPr>
          </a:p>
          <a:p>
            <a:pPr lvl="2"/>
            <a:endParaRPr lang="fr-FR" sz="1800" b="1" dirty="0">
              <a:solidFill>
                <a:schemeClr val="accent6"/>
              </a:solidFill>
            </a:endParaRPr>
          </a:p>
          <a:p>
            <a:pPr marL="0" indent="0">
              <a:buNone/>
            </a:pPr>
            <a:endParaRPr lang="fr-FR" sz="1800" dirty="0">
              <a:solidFill>
                <a:schemeClr val="accent6"/>
              </a:solidFill>
            </a:endParaRPr>
          </a:p>
          <a:p>
            <a:pPr marL="0" indent="0">
              <a:buFont typeface="Webdings" panose="05030102010509060703" pitchFamily="18" charset="2"/>
              <a:buNone/>
            </a:pPr>
            <a:endParaRPr lang="fr-FR" sz="1800" dirty="0">
              <a:solidFill>
                <a:schemeClr val="accent6"/>
              </a:solidFill>
            </a:endParaRPr>
          </a:p>
        </p:txBody>
      </p:sp>
      <p:pic>
        <p:nvPicPr>
          <p:cNvPr id="97" name="Image 96">
            <a:extLst>
              <a:ext uri="{FF2B5EF4-FFF2-40B4-BE49-F238E27FC236}">
                <a16:creationId xmlns:a16="http://schemas.microsoft.com/office/drawing/2014/main" xmlns="" id="{CD87C43F-B1FB-4307-8FA1-65AA009D3724}"/>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32222" b="50093" l="56563" r="67083">
                        <a14:foregroundMark x1="56563" y1="39722" x2="56563" y2="39722"/>
                        <a14:foregroundMark x1="60313" y1="32222" x2="60313" y2="32222"/>
                      </a14:backgroundRemoval>
                    </a14:imgEffect>
                  </a14:imgLayer>
                </a14:imgProps>
              </a:ext>
            </a:extLst>
          </a:blip>
          <a:srcRect l="55826" t="30224" r="31574" b="47554"/>
          <a:stretch/>
        </p:blipFill>
        <p:spPr>
          <a:xfrm>
            <a:off x="6687549" y="5197766"/>
            <a:ext cx="445507" cy="422081"/>
          </a:xfrm>
          <a:prstGeom prst="rect">
            <a:avLst/>
          </a:prstGeom>
        </p:spPr>
      </p:pic>
      <p:sp>
        <p:nvSpPr>
          <p:cNvPr id="6" name="ZoneTexte 5">
            <a:extLst>
              <a:ext uri="{FF2B5EF4-FFF2-40B4-BE49-F238E27FC236}">
                <a16:creationId xmlns:a16="http://schemas.microsoft.com/office/drawing/2014/main" xmlns="" id="{B4AC657C-BE2B-4238-91A8-A1A0082EE57F}"/>
              </a:ext>
            </a:extLst>
          </p:cNvPr>
          <p:cNvSpPr txBox="1"/>
          <p:nvPr/>
        </p:nvSpPr>
        <p:spPr>
          <a:xfrm>
            <a:off x="179512" y="5008069"/>
            <a:ext cx="2865926" cy="1508105"/>
          </a:xfrm>
          <a:prstGeom prst="rect">
            <a:avLst/>
          </a:prstGeom>
          <a:noFill/>
        </p:spPr>
        <p:txBody>
          <a:bodyPr wrap="square" rtlCol="0">
            <a:spAutoFit/>
          </a:bodyPr>
          <a:lstStyle/>
          <a:p>
            <a:r>
              <a:rPr lang="fr-FR" sz="2000" b="1" dirty="0">
                <a:solidFill>
                  <a:schemeClr val="accent6"/>
                </a:solidFill>
              </a:rPr>
              <a:t>DIRECTE </a:t>
            </a:r>
          </a:p>
          <a:p>
            <a:r>
              <a:rPr lang="fr-FR" dirty="0">
                <a:solidFill>
                  <a:schemeClr val="accent6"/>
                </a:solidFill>
              </a:rPr>
              <a:t>Après inhalation de gouttelettes projetées par une personne contaminée</a:t>
            </a:r>
          </a:p>
          <a:p>
            <a:endParaRPr lang="fr-FR" dirty="0"/>
          </a:p>
        </p:txBody>
      </p:sp>
      <p:sp>
        <p:nvSpPr>
          <p:cNvPr id="7" name="Rectangle 6">
            <a:extLst>
              <a:ext uri="{FF2B5EF4-FFF2-40B4-BE49-F238E27FC236}">
                <a16:creationId xmlns:a16="http://schemas.microsoft.com/office/drawing/2014/main" xmlns="" id="{E33706B9-F454-4622-8C65-494946F0A8C3}"/>
              </a:ext>
            </a:extLst>
          </p:cNvPr>
          <p:cNvSpPr/>
          <p:nvPr/>
        </p:nvSpPr>
        <p:spPr>
          <a:xfrm>
            <a:off x="4496496" y="3228113"/>
            <a:ext cx="4572000" cy="1785104"/>
          </a:xfrm>
          <a:prstGeom prst="rect">
            <a:avLst/>
          </a:prstGeom>
        </p:spPr>
        <p:txBody>
          <a:bodyPr>
            <a:spAutoFit/>
          </a:bodyPr>
          <a:lstStyle/>
          <a:p>
            <a:pPr lvl="3"/>
            <a:r>
              <a:rPr lang="fr-FR" sz="2000" b="1" dirty="0">
                <a:solidFill>
                  <a:schemeClr val="accent6"/>
                </a:solidFill>
              </a:rPr>
              <a:t>INDIRECTE :</a:t>
            </a:r>
          </a:p>
          <a:p>
            <a:pPr lvl="3"/>
            <a:r>
              <a:rPr lang="fr-FR" dirty="0">
                <a:solidFill>
                  <a:schemeClr val="accent6"/>
                </a:solidFill>
              </a:rPr>
              <a:t>- Contact avec les mains d’une surface ou d’un objet contaminé</a:t>
            </a:r>
          </a:p>
          <a:p>
            <a:pPr lvl="3"/>
            <a:r>
              <a:rPr lang="fr-FR" dirty="0">
                <a:solidFill>
                  <a:schemeClr val="accent6"/>
                </a:solidFill>
              </a:rPr>
              <a:t>- Transmission par le nez, la bouche ou les yeux après s’être touché le visage</a:t>
            </a:r>
          </a:p>
        </p:txBody>
      </p:sp>
      <p:pic>
        <p:nvPicPr>
          <p:cNvPr id="8" name="Image 7">
            <a:extLst>
              <a:ext uri="{FF2B5EF4-FFF2-40B4-BE49-F238E27FC236}">
                <a16:creationId xmlns:a16="http://schemas.microsoft.com/office/drawing/2014/main" xmlns="" id="{505AC68C-47E9-4979-998F-79A618360846}"/>
              </a:ext>
            </a:extLst>
          </p:cNvPr>
          <p:cNvPicPr>
            <a:picLocks noChangeAspect="1"/>
          </p:cNvPicPr>
          <p:nvPr/>
        </p:nvPicPr>
        <p:blipFill rotWithShape="1">
          <a:blip r:embed="rId6"/>
          <a:srcRect l="27519" t="17747" r="42125" b="49812"/>
          <a:stretch/>
        </p:blipFill>
        <p:spPr>
          <a:xfrm>
            <a:off x="269714" y="3196795"/>
            <a:ext cx="2775723" cy="1668626"/>
          </a:xfrm>
          <a:prstGeom prst="roundRect">
            <a:avLst>
              <a:gd name="adj" fmla="val 8594"/>
            </a:avLst>
          </a:prstGeom>
          <a:solidFill>
            <a:srgbClr val="FFFFFF">
              <a:shade val="85000"/>
            </a:srgbClr>
          </a:solidFill>
          <a:ln>
            <a:noFill/>
          </a:ln>
          <a:effectLst/>
        </p:spPr>
      </p:pic>
      <p:pic>
        <p:nvPicPr>
          <p:cNvPr id="10" name="Image 9">
            <a:extLst>
              <a:ext uri="{FF2B5EF4-FFF2-40B4-BE49-F238E27FC236}">
                <a16:creationId xmlns:a16="http://schemas.microsoft.com/office/drawing/2014/main" xmlns="" id="{85B4087F-F8E5-4F21-BE4D-9003F9F16F63}"/>
              </a:ext>
            </a:extLst>
          </p:cNvPr>
          <p:cNvPicPr>
            <a:picLocks noChangeAspect="1"/>
          </p:cNvPicPr>
          <p:nvPr/>
        </p:nvPicPr>
        <p:blipFill rotWithShape="1">
          <a:blip r:embed="rId7"/>
          <a:srcRect l="71218" t="50039" r="5456" b="16329"/>
          <a:stretch/>
        </p:blipFill>
        <p:spPr>
          <a:xfrm>
            <a:off x="3635896" y="3196795"/>
            <a:ext cx="2132879" cy="1729873"/>
          </a:xfrm>
          <a:prstGeom prst="roundRect">
            <a:avLst>
              <a:gd name="adj" fmla="val 8594"/>
            </a:avLst>
          </a:prstGeom>
          <a:solidFill>
            <a:srgbClr val="FFFFFF">
              <a:shade val="85000"/>
            </a:srgbClr>
          </a:solidFill>
          <a:ln>
            <a:noFill/>
          </a:ln>
          <a:effectLst/>
        </p:spPr>
      </p:pic>
      <p:pic>
        <p:nvPicPr>
          <p:cNvPr id="11" name="Image 10">
            <a:extLst>
              <a:ext uri="{FF2B5EF4-FFF2-40B4-BE49-F238E27FC236}">
                <a16:creationId xmlns:a16="http://schemas.microsoft.com/office/drawing/2014/main" xmlns="" id="{A65807FC-10BA-49F6-9390-E86382F664F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389" b="81296" l="75573" r="95781">
                        <a14:foregroundMark x1="82813" y1="47130" x2="82813" y2="47130"/>
                        <a14:foregroundMark x1="87188" y1="46481" x2="87188" y2="46481"/>
                        <a14:foregroundMark x1="95885" y1="63889" x2="95885" y2="63889"/>
                        <a14:foregroundMark x1="95000" y1="58519" x2="95000" y2="58519"/>
                        <a14:foregroundMark x1="88385" y1="80000" x2="88385" y2="80000"/>
                        <a14:foregroundMark x1="85208" y1="81296" x2="85208" y2="81296"/>
                      </a14:backgroundRemoval>
                    </a14:imgEffect>
                  </a14:imgLayer>
                </a14:imgProps>
              </a:ext>
            </a:extLst>
          </a:blip>
          <a:srcRect l="73211" t="43838" r="2750" b="17595"/>
          <a:stretch/>
        </p:blipFill>
        <p:spPr>
          <a:xfrm>
            <a:off x="4947126" y="4249368"/>
            <a:ext cx="412701" cy="372438"/>
          </a:xfrm>
          <a:prstGeom prst="rect">
            <a:avLst/>
          </a:prstGeom>
        </p:spPr>
      </p:pic>
      <p:pic>
        <p:nvPicPr>
          <p:cNvPr id="35" name="Image 34">
            <a:extLst>
              <a:ext uri="{FF2B5EF4-FFF2-40B4-BE49-F238E27FC236}">
                <a16:creationId xmlns:a16="http://schemas.microsoft.com/office/drawing/2014/main" xmlns="" id="{14E408D1-2B41-4B97-8A1A-DE912AD0028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389" b="81296" l="75573" r="95781">
                        <a14:foregroundMark x1="82813" y1="47130" x2="82813" y2="47130"/>
                        <a14:foregroundMark x1="87188" y1="46481" x2="87188" y2="46481"/>
                        <a14:foregroundMark x1="95885" y1="63889" x2="95885" y2="63889"/>
                        <a14:foregroundMark x1="95000" y1="58519" x2="95000" y2="58519"/>
                        <a14:foregroundMark x1="88385" y1="80000" x2="88385" y2="80000"/>
                        <a14:foregroundMark x1="85208" y1="81296" x2="85208" y2="81296"/>
                      </a14:backgroundRemoval>
                    </a14:imgEffect>
                  </a14:imgLayer>
                </a14:imgProps>
              </a:ext>
            </a:extLst>
          </a:blip>
          <a:srcRect l="73211" t="43838" r="2750" b="17595"/>
          <a:stretch/>
        </p:blipFill>
        <p:spPr>
          <a:xfrm>
            <a:off x="1905993" y="3346649"/>
            <a:ext cx="628724" cy="567386"/>
          </a:xfrm>
          <a:prstGeom prst="rect">
            <a:avLst/>
          </a:prstGeom>
        </p:spPr>
      </p:pic>
      <p:pic>
        <p:nvPicPr>
          <p:cNvPr id="36" name="Image 35">
            <a:extLst>
              <a:ext uri="{FF2B5EF4-FFF2-40B4-BE49-F238E27FC236}">
                <a16:creationId xmlns:a16="http://schemas.microsoft.com/office/drawing/2014/main" xmlns="" id="{659AFD78-ADA7-4886-8A12-CC8FED0B391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389" b="81296" l="75573" r="95781">
                        <a14:foregroundMark x1="82813" y1="47130" x2="82813" y2="47130"/>
                        <a14:foregroundMark x1="87188" y1="46481" x2="87188" y2="46481"/>
                        <a14:foregroundMark x1="95885" y1="63889" x2="95885" y2="63889"/>
                        <a14:foregroundMark x1="95000" y1="58519" x2="95000" y2="58519"/>
                        <a14:foregroundMark x1="88385" y1="80000" x2="88385" y2="80000"/>
                        <a14:foregroundMark x1="85208" y1="81296" x2="85208" y2="81296"/>
                      </a14:backgroundRemoval>
                    </a14:imgEffect>
                  </a14:imgLayer>
                </a14:imgProps>
              </a:ext>
            </a:extLst>
          </a:blip>
          <a:srcRect l="73211" t="43838" r="2750" b="17595"/>
          <a:stretch/>
        </p:blipFill>
        <p:spPr>
          <a:xfrm>
            <a:off x="1807655" y="4288067"/>
            <a:ext cx="412700" cy="372437"/>
          </a:xfrm>
          <a:prstGeom prst="rect">
            <a:avLst/>
          </a:prstGeom>
        </p:spPr>
      </p:pic>
      <p:pic>
        <p:nvPicPr>
          <p:cNvPr id="38" name="Image 37">
            <a:extLst>
              <a:ext uri="{FF2B5EF4-FFF2-40B4-BE49-F238E27FC236}">
                <a16:creationId xmlns:a16="http://schemas.microsoft.com/office/drawing/2014/main" xmlns="" id="{9967D1A9-9745-4B8E-9F52-651E9D3FDB3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389" b="81296" l="75573" r="95781">
                        <a14:foregroundMark x1="82813" y1="47130" x2="82813" y2="47130"/>
                        <a14:foregroundMark x1="87188" y1="46481" x2="87188" y2="46481"/>
                        <a14:foregroundMark x1="95885" y1="63889" x2="95885" y2="63889"/>
                        <a14:foregroundMark x1="95000" y1="58519" x2="95000" y2="58519"/>
                        <a14:foregroundMark x1="88385" y1="80000" x2="88385" y2="80000"/>
                        <a14:foregroundMark x1="85208" y1="81296" x2="85208" y2="81296"/>
                      </a14:backgroundRemoval>
                    </a14:imgEffect>
                  </a14:imgLayer>
                </a14:imgProps>
              </a:ext>
            </a:extLst>
          </a:blip>
          <a:srcRect l="73211" t="43838" r="2750" b="17595"/>
          <a:stretch/>
        </p:blipFill>
        <p:spPr>
          <a:xfrm>
            <a:off x="3898291" y="4157675"/>
            <a:ext cx="412700" cy="372437"/>
          </a:xfrm>
          <a:prstGeom prst="rect">
            <a:avLst/>
          </a:prstGeom>
        </p:spPr>
      </p:pic>
      <p:pic>
        <p:nvPicPr>
          <p:cNvPr id="39" name="Image 38">
            <a:extLst>
              <a:ext uri="{FF2B5EF4-FFF2-40B4-BE49-F238E27FC236}">
                <a16:creationId xmlns:a16="http://schemas.microsoft.com/office/drawing/2014/main" xmlns="" id="{5C05A7D7-98C5-4E7B-B059-7E5032C0BD2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389" b="81296" l="75573" r="95781">
                        <a14:foregroundMark x1="82813" y1="47130" x2="82813" y2="47130"/>
                        <a14:foregroundMark x1="87188" y1="46481" x2="87188" y2="46481"/>
                        <a14:foregroundMark x1="95885" y1="63889" x2="95885" y2="63889"/>
                        <a14:foregroundMark x1="95000" y1="58519" x2="95000" y2="58519"/>
                        <a14:foregroundMark x1="88385" y1="80000" x2="88385" y2="80000"/>
                        <a14:foregroundMark x1="85208" y1="81296" x2="85208" y2="81296"/>
                      </a14:backgroundRemoval>
                    </a14:imgEffect>
                  </a14:imgLayer>
                </a14:imgProps>
              </a:ext>
            </a:extLst>
          </a:blip>
          <a:srcRect l="73211" t="43838" r="2750" b="17595"/>
          <a:stretch/>
        </p:blipFill>
        <p:spPr>
          <a:xfrm>
            <a:off x="4652324" y="4116347"/>
            <a:ext cx="294802" cy="266041"/>
          </a:xfrm>
          <a:prstGeom prst="rect">
            <a:avLst/>
          </a:prstGeom>
        </p:spPr>
      </p:pic>
      <p:pic>
        <p:nvPicPr>
          <p:cNvPr id="40" name="Image 39">
            <a:extLst>
              <a:ext uri="{FF2B5EF4-FFF2-40B4-BE49-F238E27FC236}">
                <a16:creationId xmlns:a16="http://schemas.microsoft.com/office/drawing/2014/main" xmlns="" id="{B1C62BD1-BE33-4E48-BF0D-8633AAACFCD6}"/>
              </a:ext>
            </a:extLst>
          </p:cNvPr>
          <p:cNvPicPr>
            <a:picLocks noChangeAspect="1"/>
          </p:cNvPicPr>
          <p:nvPr/>
        </p:nvPicPr>
        <p:blipFill rotWithShape="1">
          <a:blip r:embed="rId10"/>
          <a:srcRect l="66974" t="46543" r="4672" b="21872"/>
          <a:stretch/>
        </p:blipFill>
        <p:spPr>
          <a:xfrm>
            <a:off x="5076056" y="5095593"/>
            <a:ext cx="2626409" cy="1645753"/>
          </a:xfrm>
          <a:prstGeom prst="roundRect">
            <a:avLst>
              <a:gd name="adj" fmla="val 8594"/>
            </a:avLst>
          </a:prstGeom>
          <a:solidFill>
            <a:srgbClr val="FFFFFF">
              <a:shade val="85000"/>
            </a:srgbClr>
          </a:solidFill>
          <a:ln>
            <a:noFill/>
          </a:ln>
          <a:effectLst/>
        </p:spPr>
      </p:pic>
      <p:pic>
        <p:nvPicPr>
          <p:cNvPr id="41" name="Image 40">
            <a:extLst>
              <a:ext uri="{FF2B5EF4-FFF2-40B4-BE49-F238E27FC236}">
                <a16:creationId xmlns:a16="http://schemas.microsoft.com/office/drawing/2014/main" xmlns="" id="{25FC9853-2BC9-465D-92C1-7C6A6E48818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389" b="81296" l="75573" r="95781">
                        <a14:foregroundMark x1="82813" y1="47130" x2="82813" y2="47130"/>
                        <a14:foregroundMark x1="87188" y1="46481" x2="87188" y2="46481"/>
                        <a14:foregroundMark x1="95885" y1="63889" x2="95885" y2="63889"/>
                        <a14:foregroundMark x1="95000" y1="58519" x2="95000" y2="58519"/>
                        <a14:foregroundMark x1="88385" y1="80000" x2="88385" y2="80000"/>
                        <a14:foregroundMark x1="85208" y1="81296" x2="85208" y2="81296"/>
                      </a14:backgroundRemoval>
                    </a14:imgEffect>
                  </a14:imgLayer>
                </a14:imgProps>
              </a:ext>
            </a:extLst>
          </a:blip>
          <a:srcRect l="73211" t="43838" r="2750" b="17595"/>
          <a:stretch/>
        </p:blipFill>
        <p:spPr>
          <a:xfrm>
            <a:off x="5946439" y="5696417"/>
            <a:ext cx="254646" cy="229803"/>
          </a:xfrm>
          <a:prstGeom prst="rect">
            <a:avLst/>
          </a:prstGeom>
        </p:spPr>
      </p:pic>
      <p:pic>
        <p:nvPicPr>
          <p:cNvPr id="42" name="Image 41">
            <a:extLst>
              <a:ext uri="{FF2B5EF4-FFF2-40B4-BE49-F238E27FC236}">
                <a16:creationId xmlns:a16="http://schemas.microsoft.com/office/drawing/2014/main" xmlns="" id="{69321CE0-D480-4995-9908-770BB7731F2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389" b="81296" l="75573" r="95781">
                        <a14:foregroundMark x1="82813" y1="47130" x2="82813" y2="47130"/>
                        <a14:foregroundMark x1="87188" y1="46481" x2="87188" y2="46481"/>
                        <a14:foregroundMark x1="95885" y1="63889" x2="95885" y2="63889"/>
                        <a14:foregroundMark x1="95000" y1="58519" x2="95000" y2="58519"/>
                        <a14:foregroundMark x1="88385" y1="80000" x2="88385" y2="80000"/>
                        <a14:foregroundMark x1="85208" y1="81296" x2="85208" y2="81296"/>
                      </a14:backgroundRemoval>
                    </a14:imgEffect>
                  </a14:imgLayer>
                </a14:imgProps>
              </a:ext>
            </a:extLst>
          </a:blip>
          <a:srcRect l="73211" t="43838" r="2750" b="17595"/>
          <a:stretch/>
        </p:blipFill>
        <p:spPr>
          <a:xfrm>
            <a:off x="6220316" y="5621302"/>
            <a:ext cx="294802" cy="266041"/>
          </a:xfrm>
          <a:prstGeom prst="rect">
            <a:avLst/>
          </a:prstGeom>
        </p:spPr>
      </p:pic>
      <p:cxnSp>
        <p:nvCxnSpPr>
          <p:cNvPr id="13" name="Connecteur droit 12">
            <a:extLst>
              <a:ext uri="{FF2B5EF4-FFF2-40B4-BE49-F238E27FC236}">
                <a16:creationId xmlns:a16="http://schemas.microsoft.com/office/drawing/2014/main" xmlns="" id="{5CA0D3FC-7C98-4ED5-B9B3-34ACBB1B5A42}"/>
              </a:ext>
            </a:extLst>
          </p:cNvPr>
          <p:cNvCxnSpPr>
            <a:cxnSpLocks/>
          </p:cNvCxnSpPr>
          <p:nvPr/>
        </p:nvCxnSpPr>
        <p:spPr>
          <a:xfrm>
            <a:off x="3347864" y="2996952"/>
            <a:ext cx="0" cy="36780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90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P spid="77"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204864"/>
            <a:ext cx="8496944" cy="1470025"/>
          </a:xfrm>
        </p:spPr>
        <p:txBody>
          <a:bodyPr>
            <a:noAutofit/>
          </a:bodyPr>
          <a:lstStyle/>
          <a:p>
            <a:r>
              <a:rPr lang="fr-FR" sz="4000" dirty="0">
                <a:latin typeface="+mj-lt"/>
              </a:rPr>
              <a:t>3</a:t>
            </a:r>
            <a:r>
              <a:rPr lang="fr-FR" sz="4000" dirty="0" smtClean="0">
                <a:latin typeface="+mj-lt"/>
              </a:rPr>
              <a:t>. Rappels réglementaires </a:t>
            </a:r>
            <a:r>
              <a:rPr lang="fr-FR" sz="4000" dirty="0">
                <a:latin typeface="+mj-lt"/>
              </a:rPr>
              <a:t/>
            </a:r>
            <a:br>
              <a:rPr lang="fr-FR" sz="4000" dirty="0">
                <a:latin typeface="+mj-lt"/>
              </a:rPr>
            </a:br>
            <a:endParaRPr lang="fr-FR" sz="3600" dirty="0">
              <a:latin typeface="+mj-lt"/>
            </a:endParaRPr>
          </a:p>
        </p:txBody>
      </p:sp>
      <p:sp>
        <p:nvSpPr>
          <p:cNvPr id="4" name="Rectangle 3">
            <a:extLst>
              <a:ext uri="{FF2B5EF4-FFF2-40B4-BE49-F238E27FC236}">
                <a16:creationId xmlns:a16="http://schemas.microsoft.com/office/drawing/2014/main" xmlns="" id="{171DD37B-2DB8-4DDA-AB5E-992EE2A7FF6D}"/>
              </a:ext>
            </a:extLst>
          </p:cNvPr>
          <p:cNvSpPr/>
          <p:nvPr/>
        </p:nvSpPr>
        <p:spPr>
          <a:xfrm>
            <a:off x="179512" y="188640"/>
            <a:ext cx="3312368" cy="187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xmlns="" id="{D9E873AE-DB41-4B1C-BB50-D5A776D40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08" y="404664"/>
            <a:ext cx="2051006" cy="1026904"/>
          </a:xfrm>
          <a:prstGeom prst="rect">
            <a:avLst/>
          </a:prstGeom>
        </p:spPr>
      </p:pic>
    </p:spTree>
    <p:extLst>
      <p:ext uri="{BB962C8B-B14F-4D97-AF65-F5344CB8AC3E}">
        <p14:creationId xmlns:p14="http://schemas.microsoft.com/office/powerpoint/2010/main" val="2091839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r>
              <a:rPr lang="fr-FR" dirty="0" smtClean="0"/>
              <a:t>Obligations employeurs</a:t>
            </a:r>
            <a:endParaRPr lang="fr-FR" dirty="0"/>
          </a:p>
        </p:txBody>
      </p:sp>
      <p:grpSp>
        <p:nvGrpSpPr>
          <p:cNvPr id="4" name="Groupe 3"/>
          <p:cNvGrpSpPr/>
          <p:nvPr/>
        </p:nvGrpSpPr>
        <p:grpSpPr>
          <a:xfrm>
            <a:off x="683568" y="1484784"/>
            <a:ext cx="7604502" cy="5040560"/>
            <a:chOff x="683568" y="1484784"/>
            <a:chExt cx="7604502" cy="5040560"/>
          </a:xfrm>
        </p:grpSpPr>
        <p:sp>
          <p:nvSpPr>
            <p:cNvPr id="5" name="Rectangle à coins arrondis 4"/>
            <p:cNvSpPr/>
            <p:nvPr/>
          </p:nvSpPr>
          <p:spPr>
            <a:xfrm>
              <a:off x="683568" y="1484784"/>
              <a:ext cx="7560840" cy="3024336"/>
            </a:xfrm>
            <a:prstGeom prst="roundRect">
              <a:avLst/>
            </a:prstGeom>
            <a:solidFill>
              <a:srgbClr val="549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t>L’employeur doit prendre les mesures nécessaires pour assurer la sécurité et la santé physique et mentale des salariés. Ces mesures comprennent des actions de prévention des risques professionnels, des actions d’information et de formation, la mise en place d’une organisation et de moyen adaptés. Il doit veiller à l’adaptation de ces mesures pour tenir compte du changement de circonstances et tendre à l’amélioration des situations existantes.</a:t>
              </a:r>
              <a:endParaRPr lang="fr-FR" sz="2000" dirty="0"/>
            </a:p>
          </p:txBody>
        </p:sp>
        <p:sp>
          <p:nvSpPr>
            <p:cNvPr id="6" name="Rectangle à coins arrondis 5"/>
            <p:cNvSpPr/>
            <p:nvPr/>
          </p:nvSpPr>
          <p:spPr>
            <a:xfrm>
              <a:off x="727230" y="5013176"/>
              <a:ext cx="7560840" cy="1512168"/>
            </a:xfrm>
            <a:prstGeom prst="roundRect">
              <a:avLst/>
            </a:prstGeom>
            <a:solidFill>
              <a:srgbClr val="549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t>L’employeur doit faire respecter les mesures de prévention mise en place. La sanction disciplinaire peut être utilisée, mais elle ne peut atténuer sa responsabilité.</a:t>
              </a:r>
              <a:endParaRPr lang="fr-FR" sz="2000" dirty="0"/>
            </a:p>
          </p:txBody>
        </p:sp>
      </p:grpSp>
    </p:spTree>
    <p:extLst>
      <p:ext uri="{BB962C8B-B14F-4D97-AF65-F5344CB8AC3E}">
        <p14:creationId xmlns:p14="http://schemas.microsoft.com/office/powerpoint/2010/main" val="877869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 Obligations salariés</a:t>
            </a:r>
            <a:endParaRPr lang="fr-FR" dirty="0"/>
          </a:p>
        </p:txBody>
      </p:sp>
      <p:sp>
        <p:nvSpPr>
          <p:cNvPr id="10" name="Espace réservé du contenu 1"/>
          <p:cNvSpPr>
            <a:spLocks noGrp="1"/>
          </p:cNvSpPr>
          <p:nvPr>
            <p:ph idx="1"/>
          </p:nvPr>
        </p:nvSpPr>
        <p:spPr>
          <a:xfrm>
            <a:off x="1043608" y="1916832"/>
            <a:ext cx="6840760" cy="3888432"/>
          </a:xfrm>
        </p:spPr>
        <p:txBody>
          <a:bodyPr>
            <a:normAutofit/>
          </a:bodyPr>
          <a:lstStyle/>
          <a:p>
            <a:endParaRPr lang="fr-FR" dirty="0">
              <a:latin typeface="+mn-lt"/>
            </a:endParaRPr>
          </a:p>
          <a:p>
            <a:endParaRPr lang="fr-FR" dirty="0" smtClean="0">
              <a:latin typeface="+mn-lt"/>
            </a:endParaRPr>
          </a:p>
          <a:p>
            <a:endParaRPr lang="fr-FR" dirty="0">
              <a:latin typeface="+mn-lt"/>
            </a:endParaRPr>
          </a:p>
        </p:txBody>
      </p:sp>
      <p:sp>
        <p:nvSpPr>
          <p:cNvPr id="6" name="Rectangle à coins arrondis 5"/>
          <p:cNvSpPr/>
          <p:nvPr/>
        </p:nvSpPr>
        <p:spPr>
          <a:xfrm>
            <a:off x="609710" y="1844824"/>
            <a:ext cx="7560840" cy="302433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cs typeface="Arial" panose="020B0604020202020204" pitchFamily="34" charset="0"/>
              </a:rPr>
              <a:t>Conformément aux instructions qui lui sont données par l'employeur, dans les conditions prévues au règlement intérieur pour les entreprises tenues d'en élaborer un, </a:t>
            </a:r>
            <a:r>
              <a:rPr lang="fr-FR" sz="2000" b="1" dirty="0">
                <a:cs typeface="Arial" panose="020B0604020202020204" pitchFamily="34" charset="0"/>
              </a:rPr>
              <a:t>il incombe à chaque travailleur de prendre soin, en fonction de sa formation et selon ses possibilités, de sa santé et de sa sécurité ainsi que de celles des autres personnes concernées par ses actes ou ses omissions au travail</a:t>
            </a:r>
            <a:r>
              <a:rPr lang="fr-FR" sz="2000" b="1" dirty="0" smtClean="0">
                <a:cs typeface="Arial" panose="020B0604020202020204" pitchFamily="34" charset="0"/>
              </a:rPr>
              <a:t>.</a:t>
            </a:r>
          </a:p>
          <a:p>
            <a:pPr algn="ctr"/>
            <a:r>
              <a:rPr lang="fr-FR" sz="1600" dirty="0"/>
              <a:t>Art. L. 4122-1 du Code du travail</a:t>
            </a:r>
            <a:endParaRPr lang="fr-FR" sz="1600" b="1" dirty="0">
              <a:cs typeface="Arial" panose="020B0604020202020204" pitchFamily="34" charset="0"/>
            </a:endParaRPr>
          </a:p>
        </p:txBody>
      </p:sp>
    </p:spTree>
    <p:extLst>
      <p:ext uri="{BB962C8B-B14F-4D97-AF65-F5344CB8AC3E}">
        <p14:creationId xmlns:p14="http://schemas.microsoft.com/office/powerpoint/2010/main" val="2361304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23528" y="1412776"/>
            <a:ext cx="8229600" cy="2736304"/>
          </a:xfrm>
        </p:spPr>
        <p:txBody>
          <a:bodyPr>
            <a:noAutofit/>
          </a:bodyPr>
          <a:lstStyle/>
          <a:p>
            <a:pPr algn="just">
              <a:buNone/>
              <a:defRPr/>
            </a:pPr>
            <a:endParaRPr lang="fr-FR" sz="2400" i="1" dirty="0" smtClean="0">
              <a:latin typeface="+mn-lt"/>
              <a:cs typeface="Calibri" pitchFamily="34" charset="0"/>
            </a:endParaRPr>
          </a:p>
          <a:p>
            <a:pPr algn="just">
              <a:buNone/>
              <a:defRPr/>
            </a:pPr>
            <a:r>
              <a:rPr lang="fr-FR" sz="2400" i="1" dirty="0" smtClean="0">
                <a:latin typeface="+mn-lt"/>
                <a:cs typeface="Calibri" pitchFamily="34" charset="0"/>
              </a:rPr>
              <a:t>Article R4121-1 du Code du Travail :</a:t>
            </a:r>
          </a:p>
          <a:p>
            <a:pPr algn="just">
              <a:buNone/>
              <a:defRPr/>
            </a:pPr>
            <a:endParaRPr lang="fr-FR" sz="2400" i="1" dirty="0">
              <a:latin typeface="+mn-lt"/>
              <a:cs typeface="Calibri" pitchFamily="34" charset="0"/>
            </a:endParaRPr>
          </a:p>
          <a:p>
            <a:pPr algn="just">
              <a:buNone/>
              <a:defRPr/>
            </a:pPr>
            <a:r>
              <a:rPr lang="fr-FR" sz="2400" i="1" dirty="0">
                <a:latin typeface="+mn-lt"/>
                <a:cs typeface="Calibri" pitchFamily="34" charset="0"/>
              </a:rPr>
              <a:t>	</a:t>
            </a:r>
            <a:r>
              <a:rPr lang="fr-FR" sz="2400" dirty="0">
                <a:latin typeface="+mn-lt"/>
                <a:cs typeface="Calibri" pitchFamily="34" charset="0"/>
              </a:rPr>
              <a:t>« L’employeur transcrit et met à jour dans un </a:t>
            </a:r>
            <a:r>
              <a:rPr lang="fr-FR" sz="2400" b="1" dirty="0">
                <a:solidFill>
                  <a:schemeClr val="accent6"/>
                </a:solidFill>
                <a:latin typeface="+mn-lt"/>
                <a:cs typeface="Calibri" pitchFamily="34" charset="0"/>
              </a:rPr>
              <a:t>document unique</a:t>
            </a:r>
            <a:r>
              <a:rPr lang="fr-FR" sz="2400" dirty="0">
                <a:latin typeface="+mn-lt"/>
                <a:cs typeface="Calibri" pitchFamily="34" charset="0"/>
              </a:rPr>
              <a:t> les résultats de l’évaluation des risques pour la sécurité et la santé des travailleurs.</a:t>
            </a:r>
          </a:p>
          <a:p>
            <a:pPr algn="just">
              <a:buNone/>
              <a:defRPr/>
            </a:pPr>
            <a:r>
              <a:rPr lang="fr-FR" sz="2400" dirty="0" smtClean="0">
                <a:latin typeface="+mn-lt"/>
                <a:cs typeface="Calibri" pitchFamily="34" charset="0"/>
              </a:rPr>
              <a:t>	Cette </a:t>
            </a:r>
            <a:r>
              <a:rPr lang="fr-FR" sz="2400" dirty="0">
                <a:latin typeface="+mn-lt"/>
                <a:cs typeface="Calibri" pitchFamily="34" charset="0"/>
              </a:rPr>
              <a:t>évaluation comporte un inventaire des risques identifiés dans chaque unité de travail de l’entreprise ou de l’établissement. »</a:t>
            </a:r>
          </a:p>
          <a:p>
            <a:pPr marL="0" indent="0" algn="just">
              <a:buNone/>
              <a:defRPr/>
            </a:pPr>
            <a:endParaRPr lang="fr-FR" sz="2400" dirty="0">
              <a:latin typeface="+mn-lt"/>
              <a:cs typeface="Calibri" pitchFamily="34" charset="0"/>
            </a:endParaRPr>
          </a:p>
        </p:txBody>
      </p:sp>
      <p:sp>
        <p:nvSpPr>
          <p:cNvPr id="3" name="Titre 2"/>
          <p:cNvSpPr>
            <a:spLocks noGrp="1"/>
          </p:cNvSpPr>
          <p:nvPr>
            <p:ph type="title"/>
          </p:nvPr>
        </p:nvSpPr>
        <p:spPr/>
        <p:txBody>
          <a:bodyPr/>
          <a:lstStyle/>
          <a:p>
            <a:r>
              <a:rPr lang="fr-FR" dirty="0" smtClean="0"/>
              <a:t>DUER : Document Unique d’Evaluation des Risques professionnels</a:t>
            </a:r>
            <a:endParaRPr lang="fr-FR" dirty="0"/>
          </a:p>
        </p:txBody>
      </p:sp>
    </p:spTree>
    <p:extLst>
      <p:ext uri="{BB962C8B-B14F-4D97-AF65-F5344CB8AC3E}">
        <p14:creationId xmlns:p14="http://schemas.microsoft.com/office/powerpoint/2010/main" val="9315053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DUER dans le contexte sanitaire actuel</a:t>
            </a:r>
            <a:endParaRPr lang="fr-FR" dirty="0"/>
          </a:p>
        </p:txBody>
      </p:sp>
      <p:sp>
        <p:nvSpPr>
          <p:cNvPr id="4" name="Rectangle 3"/>
          <p:cNvSpPr/>
          <p:nvPr/>
        </p:nvSpPr>
        <p:spPr>
          <a:xfrm>
            <a:off x="683568" y="1844824"/>
            <a:ext cx="7920880" cy="2985433"/>
          </a:xfrm>
          <a:prstGeom prst="rect">
            <a:avLst/>
          </a:prstGeom>
        </p:spPr>
        <p:txBody>
          <a:bodyPr wrap="square">
            <a:spAutoFit/>
          </a:bodyPr>
          <a:lstStyle/>
          <a:p>
            <a:pPr algn="just"/>
            <a:r>
              <a:rPr lang="fr-FR" sz="2800" dirty="0" smtClean="0"/>
              <a:t>Au vue de la situation sanitaire actuelle, l’employeur </a:t>
            </a:r>
            <a:r>
              <a:rPr lang="fr-FR" sz="2800" dirty="0"/>
              <a:t>doit donc réévaluer les risques. </a:t>
            </a:r>
            <a:r>
              <a:rPr lang="fr-FR" sz="2800" dirty="0" smtClean="0"/>
              <a:t>Il </a:t>
            </a:r>
            <a:r>
              <a:rPr lang="fr-FR" sz="2800" dirty="0"/>
              <a:t>doit concrètement passer en revue les circonstances dans lesquelles les salariés peuvent être exposés au virus et mettre en œuvre les mesures nécessaires pour éviter ou, à défaut, limiter au plus bas le </a:t>
            </a:r>
            <a:r>
              <a:rPr lang="fr-FR" sz="2800" dirty="0" smtClean="0"/>
              <a:t>risque. </a:t>
            </a:r>
          </a:p>
          <a:p>
            <a:pPr algn="just"/>
            <a:r>
              <a:rPr lang="fr-FR" sz="2000" i="1" dirty="0" smtClean="0"/>
              <a:t>(Plaquette Ministère du travail Juin 2020)</a:t>
            </a:r>
            <a:endParaRPr lang="fr-FR" sz="2000" dirty="0"/>
          </a:p>
        </p:txBody>
      </p:sp>
    </p:spTree>
    <p:extLst>
      <p:ext uri="{BB962C8B-B14F-4D97-AF65-F5344CB8AC3E}">
        <p14:creationId xmlns:p14="http://schemas.microsoft.com/office/powerpoint/2010/main" val="3006454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3429000"/>
            <a:ext cx="8496944" cy="1470025"/>
          </a:xfrm>
        </p:spPr>
        <p:txBody>
          <a:bodyPr>
            <a:noAutofit/>
          </a:bodyPr>
          <a:lstStyle/>
          <a:p>
            <a:pPr algn="l"/>
            <a:r>
              <a:rPr lang="fr-FR" sz="3600" dirty="0" smtClean="0">
                <a:latin typeface="+mj-lt"/>
              </a:rPr>
              <a:t>4 . Protocole national pour assurer la santé et la sécurité des salariés en entreprise face à l’épidémie de COVID-19</a:t>
            </a:r>
            <a:br>
              <a:rPr lang="fr-FR" sz="3600" dirty="0" smtClean="0">
                <a:latin typeface="+mj-lt"/>
              </a:rPr>
            </a:br>
            <a:r>
              <a:rPr lang="fr-FR" sz="3600" dirty="0">
                <a:latin typeface="+mj-lt"/>
              </a:rPr>
              <a:t/>
            </a:r>
            <a:br>
              <a:rPr lang="fr-FR" sz="3600" dirty="0">
                <a:latin typeface="+mj-lt"/>
              </a:rPr>
            </a:br>
            <a:r>
              <a:rPr lang="fr-FR" sz="3600" dirty="0">
                <a:latin typeface="+mj-lt"/>
              </a:rPr>
              <a:t/>
            </a:r>
            <a:br>
              <a:rPr lang="fr-FR" sz="3600" dirty="0">
                <a:latin typeface="+mj-lt"/>
              </a:rPr>
            </a:br>
            <a:endParaRPr lang="fr-FR" sz="3600" dirty="0">
              <a:latin typeface="+mj-lt"/>
            </a:endParaRPr>
          </a:p>
        </p:txBody>
      </p:sp>
      <p:sp>
        <p:nvSpPr>
          <p:cNvPr id="4" name="Rectangle 3">
            <a:extLst>
              <a:ext uri="{FF2B5EF4-FFF2-40B4-BE49-F238E27FC236}">
                <a16:creationId xmlns:a16="http://schemas.microsoft.com/office/drawing/2014/main" xmlns="" id="{171DD37B-2DB8-4DDA-AB5E-992EE2A7FF6D}"/>
              </a:ext>
            </a:extLst>
          </p:cNvPr>
          <p:cNvSpPr/>
          <p:nvPr/>
        </p:nvSpPr>
        <p:spPr>
          <a:xfrm>
            <a:off x="179512" y="188640"/>
            <a:ext cx="3312368" cy="187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xmlns="" id="{D9E873AE-DB41-4B1C-BB50-D5A776D40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08" y="404664"/>
            <a:ext cx="2051006" cy="1026904"/>
          </a:xfrm>
          <a:prstGeom prst="rect">
            <a:avLst/>
          </a:prstGeom>
        </p:spPr>
      </p:pic>
      <p:sp>
        <p:nvSpPr>
          <p:cNvPr id="6" name="Sous-titre 5"/>
          <p:cNvSpPr>
            <a:spLocks noGrp="1"/>
          </p:cNvSpPr>
          <p:nvPr>
            <p:ph type="subTitle" idx="1"/>
          </p:nvPr>
        </p:nvSpPr>
        <p:spPr/>
        <p:txBody>
          <a:bodyPr/>
          <a:lstStyle/>
          <a:p>
            <a:r>
              <a:rPr lang="fr-FR" dirty="0" smtClean="0"/>
              <a:t>Mise à jour du 31 août 2020</a:t>
            </a:r>
            <a:endParaRPr lang="fr-FR" dirty="0"/>
          </a:p>
        </p:txBody>
      </p:sp>
    </p:spTree>
    <p:extLst>
      <p:ext uri="{BB962C8B-B14F-4D97-AF65-F5344CB8AC3E}">
        <p14:creationId xmlns:p14="http://schemas.microsoft.com/office/powerpoint/2010/main" val="1939575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Les employeurs doivent accorder une attention toute particulière aux :</a:t>
            </a:r>
          </a:p>
          <a:p>
            <a:endParaRPr lang="fr-FR" dirty="0"/>
          </a:p>
          <a:p>
            <a:pPr marL="0" indent="0">
              <a:buNone/>
            </a:pPr>
            <a:endParaRPr lang="fr-FR" dirty="0"/>
          </a:p>
        </p:txBody>
      </p:sp>
      <p:graphicFrame>
        <p:nvGraphicFramePr>
          <p:cNvPr id="4" name="Diagramme 3"/>
          <p:cNvGraphicFramePr/>
          <p:nvPr>
            <p:extLst>
              <p:ext uri="{D42A27DB-BD31-4B8C-83A1-F6EECF244321}">
                <p14:modId xmlns:p14="http://schemas.microsoft.com/office/powerpoint/2010/main" val="809216636"/>
              </p:ext>
            </p:extLst>
          </p:nvPr>
        </p:nvGraphicFramePr>
        <p:xfrm>
          <a:off x="827584" y="2348880"/>
          <a:ext cx="7200800" cy="435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spTree>
    <p:extLst>
      <p:ext uri="{BB962C8B-B14F-4D97-AF65-F5344CB8AC3E}">
        <p14:creationId xmlns:p14="http://schemas.microsoft.com/office/powerpoint/2010/main" val="281073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Mesures d’hygiène</a:t>
            </a:r>
          </a:p>
          <a:p>
            <a:endParaRPr lang="fr-FR" dirty="0"/>
          </a:p>
          <a:p>
            <a:pPr marL="0" indent="0" algn="ctr">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3082009344"/>
              </p:ext>
            </p:extLst>
          </p:nvPr>
        </p:nvGraphicFramePr>
        <p:xfrm>
          <a:off x="323528" y="2060848"/>
          <a:ext cx="8352928" cy="4230470"/>
        </p:xfrm>
        <a:graphic>
          <a:graphicData uri="http://schemas.openxmlformats.org/drawingml/2006/table">
            <a:tbl>
              <a:tblPr firstRow="1" bandRow="1">
                <a:tableStyleId>{16D9F66E-5EB9-4882-86FB-DCBF35E3C3E4}</a:tableStyleId>
              </a:tblPr>
              <a:tblGrid>
                <a:gridCol w="2450193"/>
                <a:gridCol w="5902735"/>
              </a:tblGrid>
              <a:tr h="846094">
                <a:tc>
                  <a:txBody>
                    <a:bodyPr/>
                    <a:lstStyle/>
                    <a:p>
                      <a:pPr algn="ct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Se laver régulièrement les mains</a:t>
                      </a:r>
                    </a:p>
                    <a:p>
                      <a:pPr algn="ctr"/>
                      <a:r>
                        <a:rPr lang="fr-FR" sz="1400" b="0" dirty="0" smtClean="0"/>
                        <a:t>Eau – Savon – Serviettes à usage unique</a:t>
                      </a:r>
                    </a:p>
                    <a:p>
                      <a:pPr algn="ctr"/>
                      <a:r>
                        <a:rPr lang="fr-FR" sz="1400" b="0" dirty="0" smtClean="0"/>
                        <a:t>Gel hydro-alcoolique</a:t>
                      </a:r>
                      <a:endParaRPr lang="fr-FR" sz="1400" b="0" dirty="0"/>
                    </a:p>
                  </a:txBody>
                  <a:tcPr anchor="ctr"/>
                </a:tc>
              </a:tr>
              <a:tr h="846094">
                <a:tc>
                  <a:txBody>
                    <a:bodyPr/>
                    <a:lstStyle/>
                    <a:p>
                      <a:pPr algn="ct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Se couvrir</a:t>
                      </a:r>
                      <a:r>
                        <a:rPr lang="fr-FR" sz="1400" b="1" baseline="0" dirty="0" smtClean="0"/>
                        <a:t> systématiquement le nez et la bouche</a:t>
                      </a:r>
                      <a:endParaRPr lang="fr-FR" sz="1400" b="1" dirty="0" smtClean="0"/>
                    </a:p>
                    <a:p>
                      <a:pPr algn="ctr"/>
                      <a:r>
                        <a:rPr lang="fr-FR" sz="1400" b="1" dirty="0" smtClean="0"/>
                        <a:t>en toussant</a:t>
                      </a:r>
                      <a:r>
                        <a:rPr lang="fr-FR" sz="1400" b="1" baseline="0" dirty="0" smtClean="0"/>
                        <a:t> </a:t>
                      </a:r>
                      <a:r>
                        <a:rPr lang="fr-FR" sz="1400" b="1" dirty="0" smtClean="0"/>
                        <a:t>ou éternuant</a:t>
                      </a:r>
                      <a:r>
                        <a:rPr lang="fr-FR" sz="1400" b="1" baseline="0" dirty="0" smtClean="0"/>
                        <a:t> </a:t>
                      </a:r>
                      <a:r>
                        <a:rPr lang="fr-FR" sz="1400" b="1" dirty="0" smtClean="0"/>
                        <a:t>dans son coude</a:t>
                      </a:r>
                      <a:endParaRPr lang="fr-FR" sz="1400" b="1" dirty="0"/>
                    </a:p>
                  </a:txBody>
                  <a:tcPr anchor="ctr"/>
                </a:tc>
              </a:tr>
              <a:tr h="846094">
                <a:tc>
                  <a:txBody>
                    <a:bodyPr/>
                    <a:lstStyle/>
                    <a:p>
                      <a:pPr algn="ctr"/>
                      <a:endParaRPr lang="fr-FR" dirty="0"/>
                    </a:p>
                  </a:txBody>
                  <a:tcPr anchor="ctr"/>
                </a:tc>
                <a:tc>
                  <a:txBody>
                    <a:bodyPr/>
                    <a:lstStyle/>
                    <a:p>
                      <a:pPr algn="ctr"/>
                      <a:r>
                        <a:rPr lang="fr-FR" sz="1400" b="1" dirty="0" smtClean="0"/>
                        <a:t>Se moucher dans un mouchoir à usage unique à éliminer immédiatement dans</a:t>
                      </a:r>
                      <a:r>
                        <a:rPr lang="fr-FR" sz="1400" b="1" baseline="0" dirty="0" smtClean="0"/>
                        <a:t> une poubelle à ouverture non-manuelle</a:t>
                      </a:r>
                      <a:endParaRPr lang="fr-FR" sz="1400" b="1" dirty="0"/>
                    </a:p>
                  </a:txBody>
                  <a:tcPr anchor="ctr"/>
                </a:tc>
              </a:tr>
              <a:tr h="846094">
                <a:tc>
                  <a:txBody>
                    <a:bodyPr/>
                    <a:lstStyle/>
                    <a:p>
                      <a:pPr algn="ctr"/>
                      <a:endParaRPr lang="fr-FR" dirty="0"/>
                    </a:p>
                  </a:txBody>
                  <a:tcPr anchor="ctr"/>
                </a:tc>
                <a:tc>
                  <a:txBody>
                    <a:bodyPr/>
                    <a:lstStyle/>
                    <a:p>
                      <a:pPr algn="ctr"/>
                      <a:r>
                        <a:rPr lang="fr-FR" sz="1400" b="1" dirty="0" smtClean="0"/>
                        <a:t>Eviter de se toucher le visage, en particulier le nez, la bouche</a:t>
                      </a:r>
                      <a:r>
                        <a:rPr lang="fr-FR" sz="1400" b="1" baseline="0" dirty="0" smtClean="0"/>
                        <a:t> et les yeux ou de toucher son masque</a:t>
                      </a:r>
                      <a:endParaRPr lang="fr-FR" sz="1400" b="1" dirty="0"/>
                    </a:p>
                  </a:txBody>
                  <a:tcPr anchor="ctr"/>
                </a:tc>
              </a:tr>
              <a:tr h="846094">
                <a:tc>
                  <a:txBody>
                    <a:bodyPr/>
                    <a:lstStyle/>
                    <a:p>
                      <a:pPr algn="ctr"/>
                      <a:endParaRPr lang="fr-FR" dirty="0"/>
                    </a:p>
                  </a:txBody>
                  <a:tcPr anchor="ctr"/>
                </a:tc>
                <a:tc>
                  <a:txBody>
                    <a:bodyPr/>
                    <a:lstStyle/>
                    <a:p>
                      <a:pPr algn="ctr"/>
                      <a:r>
                        <a:rPr lang="fr-FR" sz="1400" b="1" dirty="0" smtClean="0"/>
                        <a:t>Ne pas se serre</a:t>
                      </a:r>
                      <a:r>
                        <a:rPr lang="fr-FR" sz="1400" b="1" baseline="0" dirty="0" smtClean="0"/>
                        <a:t>r les mains ou s’embraser pour se saluer, ne pas faire d’accolade</a:t>
                      </a:r>
                      <a:endParaRPr lang="fr-FR" sz="1400" b="1" dirty="0"/>
                    </a:p>
                  </a:txBody>
                  <a:tcPr anchor="ctr"/>
                </a:tc>
              </a:tr>
            </a:tbl>
          </a:graphicData>
        </a:graphic>
      </p:graphicFrame>
      <p:grpSp>
        <p:nvGrpSpPr>
          <p:cNvPr id="5" name="Groupe 4"/>
          <p:cNvGrpSpPr/>
          <p:nvPr/>
        </p:nvGrpSpPr>
        <p:grpSpPr>
          <a:xfrm>
            <a:off x="1063348" y="2113562"/>
            <a:ext cx="849436" cy="4099824"/>
            <a:chOff x="1063348" y="2113562"/>
            <a:chExt cx="849436" cy="4099824"/>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202" y="2974667"/>
              <a:ext cx="642486" cy="7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498" y="2113562"/>
              <a:ext cx="667894" cy="72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202" y="4680671"/>
              <a:ext cx="733728" cy="67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792" y="3808080"/>
              <a:ext cx="659425" cy="74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348" y="5517232"/>
              <a:ext cx="849436" cy="696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spTree>
    <p:extLst>
      <p:ext uri="{BB962C8B-B14F-4D97-AF65-F5344CB8AC3E}">
        <p14:creationId xmlns:p14="http://schemas.microsoft.com/office/powerpoint/2010/main" val="317614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3B0DF62-0092-4606-87CE-970DC794791B}"/>
              </a:ext>
            </a:extLst>
          </p:cNvPr>
          <p:cNvSpPr/>
          <p:nvPr/>
        </p:nvSpPr>
        <p:spPr>
          <a:xfrm>
            <a:off x="287524" y="1700808"/>
            <a:ext cx="8568952" cy="4801314"/>
          </a:xfrm>
          <a:prstGeom prst="rect">
            <a:avLst/>
          </a:prstGeom>
        </p:spPr>
        <p:txBody>
          <a:bodyPr wrap="square">
            <a:spAutoFit/>
          </a:bodyPr>
          <a:lstStyle/>
          <a:p>
            <a:pPr fontAlgn="base"/>
            <a:r>
              <a:rPr lang="fr-FR" sz="1700" dirty="0">
                <a:solidFill>
                  <a:srgbClr val="5C6273"/>
                </a:solidFill>
              </a:rPr>
              <a:t>Le webinaire se déroulera en 2 temps :</a:t>
            </a:r>
          </a:p>
          <a:p>
            <a:pPr marL="285750" indent="-285750" fontAlgn="base">
              <a:buFontTx/>
              <a:buChar char="-"/>
            </a:pPr>
            <a:r>
              <a:rPr lang="fr-FR" sz="1700" dirty="0">
                <a:solidFill>
                  <a:srgbClr val="5C6273"/>
                </a:solidFill>
              </a:rPr>
              <a:t>un temps de présentation assuré par les différents intervenants</a:t>
            </a:r>
          </a:p>
          <a:p>
            <a:pPr marL="285750" indent="-285750" fontAlgn="base">
              <a:buFontTx/>
              <a:buChar char="-"/>
            </a:pPr>
            <a:r>
              <a:rPr lang="fr-FR" sz="1700" dirty="0">
                <a:solidFill>
                  <a:srgbClr val="5C6273"/>
                </a:solidFill>
              </a:rPr>
              <a:t>un temps de réponse aux questions et d'échanges.</a:t>
            </a:r>
          </a:p>
          <a:p>
            <a:pPr fontAlgn="base"/>
            <a:endParaRPr lang="fr-FR" sz="1700" dirty="0">
              <a:solidFill>
                <a:srgbClr val="5C6273"/>
              </a:solidFill>
            </a:endParaRPr>
          </a:p>
          <a:p>
            <a:pPr algn="just" fontAlgn="base"/>
            <a:r>
              <a:rPr lang="fr-FR" sz="1700" dirty="0">
                <a:solidFill>
                  <a:srgbClr val="5C6273"/>
                </a:solidFill>
              </a:rPr>
              <a:t>Compte tenu du nombre </a:t>
            </a:r>
            <a:r>
              <a:rPr lang="fr-FR" sz="1700" dirty="0" smtClean="0">
                <a:solidFill>
                  <a:srgbClr val="5C6273"/>
                </a:solidFill>
              </a:rPr>
              <a:t>de </a:t>
            </a:r>
            <a:r>
              <a:rPr lang="fr-FR" sz="1700" dirty="0">
                <a:solidFill>
                  <a:srgbClr val="5C6273"/>
                </a:solidFill>
              </a:rPr>
              <a:t>participants :</a:t>
            </a:r>
          </a:p>
          <a:p>
            <a:pPr marL="285750" indent="-285750" algn="just" fontAlgn="base">
              <a:buFontTx/>
              <a:buChar char="-"/>
            </a:pPr>
            <a:r>
              <a:rPr lang="fr-FR" sz="1700" dirty="0">
                <a:solidFill>
                  <a:srgbClr val="5C6273"/>
                </a:solidFill>
              </a:rPr>
              <a:t>Questions uniquement </a:t>
            </a:r>
            <a:r>
              <a:rPr lang="fr-FR" sz="1700" b="1" dirty="0">
                <a:solidFill>
                  <a:srgbClr val="5C6273"/>
                </a:solidFill>
              </a:rPr>
              <a:t>par écrit, à tout moment, à l'aide du </a:t>
            </a:r>
            <a:r>
              <a:rPr lang="fr-FR" sz="1700" b="1" dirty="0" smtClean="0">
                <a:solidFill>
                  <a:srgbClr val="5C6273"/>
                </a:solidFill>
              </a:rPr>
              <a:t>chat</a:t>
            </a:r>
            <a:r>
              <a:rPr lang="fr-FR" sz="1700" dirty="0">
                <a:solidFill>
                  <a:srgbClr val="5C6273"/>
                </a:solidFill>
              </a:rPr>
              <a:t>, situé en bas à droite de votre écran. Si toutefois le module chat n'apparaît pas, pensez à réduire la fenêtre de la présentation.</a:t>
            </a:r>
          </a:p>
          <a:p>
            <a:pPr marL="285750" indent="-285750" algn="just" fontAlgn="base">
              <a:buFontTx/>
              <a:buChar char="-"/>
            </a:pPr>
            <a:r>
              <a:rPr lang="fr-FR" sz="1700" dirty="0">
                <a:solidFill>
                  <a:srgbClr val="5C6273"/>
                </a:solidFill>
              </a:rPr>
              <a:t>Un modérateur est par ailleurs chargé de les consigner au fil de l'eau et de les transmettre aux intervenants dès la fin de leur présentation, qui pourront alors y répondre oralement.</a:t>
            </a:r>
          </a:p>
          <a:p>
            <a:pPr algn="just" fontAlgn="base"/>
            <a:endParaRPr lang="fr-FR" sz="1700" b="1" dirty="0">
              <a:solidFill>
                <a:srgbClr val="5C6273"/>
              </a:solidFill>
            </a:endParaRPr>
          </a:p>
          <a:p>
            <a:pPr algn="just" fontAlgn="base"/>
            <a:r>
              <a:rPr lang="fr-FR" sz="1700" b="1" dirty="0">
                <a:solidFill>
                  <a:schemeClr val="accent6"/>
                </a:solidFill>
              </a:rPr>
              <a:t>Préférez les navigateurs Chrome ou Mozilla Firefox plutôt qu'Internet Explorer</a:t>
            </a:r>
            <a:r>
              <a:rPr lang="fr-FR" sz="1700" b="1" dirty="0">
                <a:solidFill>
                  <a:srgbClr val="5C6273"/>
                </a:solidFill>
              </a:rPr>
              <a:t>, avec qui des soucis de son sont fréquemment observés. Veillez à ouvrir et régler vos hauts parleurs pour une écoute optimale.</a:t>
            </a:r>
            <a:r>
              <a:rPr lang="fr-FR" sz="1700" dirty="0">
                <a:solidFill>
                  <a:srgbClr val="5C6273"/>
                </a:solidFill>
              </a:rPr>
              <a:t> Vous n'avez pas besoin d'activer votre webcam ou votre micro. </a:t>
            </a:r>
          </a:p>
          <a:p>
            <a:pPr algn="just" fontAlgn="base"/>
            <a:endParaRPr lang="fr-FR" sz="1700" dirty="0">
              <a:solidFill>
                <a:srgbClr val="5C6273"/>
              </a:solidFill>
            </a:endParaRPr>
          </a:p>
          <a:p>
            <a:pPr algn="just" fontAlgn="base"/>
            <a:r>
              <a:rPr lang="fr-FR" sz="1700" dirty="0">
                <a:solidFill>
                  <a:srgbClr val="5C6273"/>
                </a:solidFill>
              </a:rPr>
              <a:t>L'ensemble des supports présentés vous sera transmis par mail dès la fin du webinaire.</a:t>
            </a:r>
          </a:p>
          <a:p>
            <a:pPr algn="just" fontAlgn="base"/>
            <a:endParaRPr lang="fr-FR" sz="1700" dirty="0">
              <a:solidFill>
                <a:srgbClr val="5C6273"/>
              </a:solidFill>
            </a:endParaRPr>
          </a:p>
          <a:p>
            <a:pPr algn="just" fontAlgn="base"/>
            <a:r>
              <a:rPr lang="fr-FR" sz="1700" dirty="0">
                <a:solidFill>
                  <a:schemeClr val="accent5"/>
                </a:solidFill>
              </a:rPr>
              <a:t>Toute l'équipe vous remercie pour votre participation et vous souhaite un bon webinaire !</a:t>
            </a:r>
            <a:endParaRPr lang="fr-FR" sz="1700" b="0" i="0" dirty="0">
              <a:solidFill>
                <a:schemeClr val="accent5"/>
              </a:solidFill>
              <a:effectLst/>
            </a:endParaRPr>
          </a:p>
        </p:txBody>
      </p:sp>
      <p:sp>
        <p:nvSpPr>
          <p:cNvPr id="14" name="Titre 13">
            <a:extLst>
              <a:ext uri="{FF2B5EF4-FFF2-40B4-BE49-F238E27FC236}">
                <a16:creationId xmlns:a16="http://schemas.microsoft.com/office/drawing/2014/main" xmlns="" id="{CA283872-ED39-43CA-A4D3-B4D1B5DEB087}"/>
              </a:ext>
            </a:extLst>
          </p:cNvPr>
          <p:cNvSpPr>
            <a:spLocks noGrp="1"/>
          </p:cNvSpPr>
          <p:nvPr>
            <p:ph type="title"/>
          </p:nvPr>
        </p:nvSpPr>
        <p:spPr/>
        <p:txBody>
          <a:bodyPr/>
          <a:lstStyle/>
          <a:p>
            <a:r>
              <a:rPr lang="fr-FR" dirty="0"/>
              <a:t>Informations pratiques importantes</a:t>
            </a:r>
          </a:p>
        </p:txBody>
      </p:sp>
    </p:spTree>
    <p:extLst>
      <p:ext uri="{BB962C8B-B14F-4D97-AF65-F5344CB8AC3E}">
        <p14:creationId xmlns:p14="http://schemas.microsoft.com/office/powerpoint/2010/main" val="4264967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Distanciation physique</a:t>
            </a:r>
          </a:p>
          <a:p>
            <a:endParaRPr lang="fr-FR" dirty="0"/>
          </a:p>
          <a:p>
            <a:pPr marL="0" indent="0" algn="ctr">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3261442205"/>
              </p:ext>
            </p:extLst>
          </p:nvPr>
        </p:nvGraphicFramePr>
        <p:xfrm>
          <a:off x="323528" y="2492896"/>
          <a:ext cx="8352928" cy="3909882"/>
        </p:xfrm>
        <a:graphic>
          <a:graphicData uri="http://schemas.openxmlformats.org/drawingml/2006/table">
            <a:tbl>
              <a:tblPr firstRow="1" bandRow="1">
                <a:tableStyleId>{16D9F66E-5EB9-4882-86FB-DCBF35E3C3E4}</a:tableStyleId>
              </a:tblPr>
              <a:tblGrid>
                <a:gridCol w="8352928"/>
              </a:tblGrid>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Le télétravail reste une pratique recommandée (permet</a:t>
                      </a:r>
                      <a:r>
                        <a:rPr lang="fr-FR" sz="1400" b="1" baseline="0" dirty="0" smtClean="0"/>
                        <a:t> également de limiter l’affluence dans les transports en commun)</a:t>
                      </a:r>
                      <a:endParaRPr lang="fr-FR" sz="1400" b="1" dirty="0"/>
                    </a:p>
                  </a:txBody>
                  <a:tcPr anchor="ctr"/>
                </a:tc>
              </a:tr>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Limiter le risque d’affluence,</a:t>
                      </a:r>
                      <a:r>
                        <a:rPr lang="fr-FR" sz="1400" b="1" baseline="0" dirty="0" smtClean="0"/>
                        <a:t> de croisement (flux de personnes) et de concentration (densité) des personnels et des clients : </a:t>
                      </a:r>
                      <a:endParaRPr lang="fr-FR" sz="1400" b="0" baseline="0" dirty="0" smtClean="0"/>
                    </a:p>
                    <a:p>
                      <a:pPr marL="285750" marR="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400" b="0" baseline="0" dirty="0" smtClean="0"/>
                        <a:t>Revoir l’organisation de l’espace de travail et au besoin des tranches horaires des travailleurs pour éviter ou limiter au maximum les regroupements ou les croisements</a:t>
                      </a:r>
                    </a:p>
                    <a:p>
                      <a:pPr marL="285750" marR="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400" b="0" baseline="0" dirty="0" smtClean="0"/>
                        <a:t>Définir un plan de gestion des flux intégrant les salariés, les clients, les fournisseurs et prestataires avec la mise en place de plans de circulation incitatifs visant à fluidifier plutôt qu’à ralentir</a:t>
                      </a:r>
                      <a:endParaRPr lang="fr-FR" sz="1400" b="1" dirty="0" smtClean="0"/>
                    </a:p>
                  </a:txBody>
                  <a:tcPr anchor="ctr"/>
                </a:tc>
              </a:tr>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Respecter une distance</a:t>
                      </a:r>
                      <a:r>
                        <a:rPr lang="fr-FR" sz="1400" b="1" baseline="0" dirty="0" smtClean="0"/>
                        <a:t> physique d’au moins 1 mètre</a:t>
                      </a:r>
                    </a:p>
                    <a:p>
                      <a:pPr marL="0" marR="0" indent="0" algn="ctr" defTabSz="914400" rtl="0" eaLnBrk="1" fontAlgn="auto" latinLnBrk="0" hangingPunct="1">
                        <a:lnSpc>
                          <a:spcPct val="100000"/>
                        </a:lnSpc>
                        <a:spcBef>
                          <a:spcPts val="0"/>
                        </a:spcBef>
                        <a:spcAft>
                          <a:spcPts val="0"/>
                        </a:spcAft>
                        <a:buClrTx/>
                        <a:buSzTx/>
                        <a:buFontTx/>
                        <a:buNone/>
                        <a:tabLst/>
                        <a:defRPr/>
                      </a:pPr>
                      <a:r>
                        <a:rPr lang="fr-FR" sz="1400" b="0" baseline="0" dirty="0" smtClean="0"/>
                        <a:t>L’employeur peut définir une « jauge »  (à titre indicatif : 4 m</a:t>
                      </a:r>
                      <a:r>
                        <a:rPr lang="fr-FR" sz="1400" b="0" baseline="30000" dirty="0" smtClean="0"/>
                        <a:t>2</a:t>
                      </a:r>
                      <a:r>
                        <a:rPr lang="fr-FR" sz="1400" b="0" baseline="0" dirty="0" smtClean="0"/>
                        <a:t>)</a:t>
                      </a:r>
                      <a:endParaRPr lang="fr-FR" sz="1400" b="0" dirty="0" smtClean="0"/>
                    </a:p>
                  </a:txBody>
                  <a:tcPr anchor="ctr"/>
                </a:tc>
              </a:tr>
              <a:tr h="846094">
                <a:tc>
                  <a:txBody>
                    <a:bodyPr/>
                    <a:lstStyle/>
                    <a:p>
                      <a:pPr algn="ctr"/>
                      <a:r>
                        <a:rPr lang="fr-FR" sz="1400" b="1" dirty="0" smtClean="0"/>
                        <a:t>Possibilité de mise en place </a:t>
                      </a:r>
                      <a:r>
                        <a:rPr lang="fr-FR" sz="1400" b="1" baseline="0" dirty="0" smtClean="0"/>
                        <a:t> pour certains postes de travail (ex : accueil, open-</a:t>
                      </a:r>
                      <a:r>
                        <a:rPr lang="fr-FR" sz="1400" b="1" baseline="0" dirty="0" err="1" smtClean="0"/>
                        <a:t>space</a:t>
                      </a:r>
                      <a:r>
                        <a:rPr lang="fr-FR" sz="1400" b="1" baseline="0" dirty="0" smtClean="0"/>
                        <a:t>) de dispositifs de séparation type écrans transparents</a:t>
                      </a:r>
                      <a:endParaRPr lang="fr-FR" sz="1400" b="1" dirty="0"/>
                    </a:p>
                  </a:txBody>
                  <a:tcPr anchor="ctr"/>
                </a:tc>
              </a:tr>
            </a:tbl>
          </a:graphicData>
        </a:graphic>
      </p:graphicFrame>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196752"/>
            <a:ext cx="15367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spTree>
    <p:extLst>
      <p:ext uri="{BB962C8B-B14F-4D97-AF65-F5344CB8AC3E}">
        <p14:creationId xmlns:p14="http://schemas.microsoft.com/office/powerpoint/2010/main" val="189661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Port du masque</a:t>
            </a:r>
          </a:p>
          <a:p>
            <a:endParaRPr lang="fr-FR" dirty="0"/>
          </a:p>
          <a:p>
            <a:pPr marL="0" indent="0" algn="ctr">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953399369"/>
              </p:ext>
            </p:extLst>
          </p:nvPr>
        </p:nvGraphicFramePr>
        <p:xfrm>
          <a:off x="395536" y="2636912"/>
          <a:ext cx="8352928" cy="2538282"/>
        </p:xfrm>
        <a:graphic>
          <a:graphicData uri="http://schemas.openxmlformats.org/drawingml/2006/table">
            <a:tbl>
              <a:tblPr firstRow="1" bandRow="1">
                <a:tableStyleId>{16D9F66E-5EB9-4882-86FB-DCBF35E3C3E4}</a:tableStyleId>
              </a:tblPr>
              <a:tblGrid>
                <a:gridCol w="8352928"/>
              </a:tblGrid>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Principe général :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Port du masque grand public systématique au sein des entreprises dans</a:t>
                      </a:r>
                      <a:r>
                        <a:rPr lang="fr-FR" sz="1400" b="1" baseline="0" dirty="0" smtClean="0"/>
                        <a:t> les lieux collectifs clos</a:t>
                      </a:r>
                      <a:endParaRPr lang="fr-FR" sz="1400" b="1" dirty="0"/>
                    </a:p>
                  </a:txBody>
                  <a:tcPr anchor="ctr"/>
                </a:tc>
              </a:tr>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Le port du maque intervient</a:t>
                      </a:r>
                      <a:r>
                        <a:rPr lang="fr-FR" sz="1400" b="1" baseline="0" dirty="0" smtClean="0"/>
                        <a:t> en complément des autres mesures de prévention organisationnelle et collective (distanciation, gestes barrière, …) </a:t>
                      </a:r>
                      <a:endParaRPr lang="fr-FR" sz="1400" b="1" dirty="0" smtClean="0"/>
                    </a:p>
                  </a:txBody>
                  <a:tcPr anchor="ctr"/>
                </a:tc>
              </a:tr>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Masques</a:t>
                      </a:r>
                      <a:r>
                        <a:rPr lang="fr-FR" sz="1400" b="1" baseline="0" dirty="0" smtClean="0"/>
                        <a:t> grand public, de préférence réutilisables, couvrant à la fois le nez, la bouche et le menton, répondant aux spécifications de la Norme AFNOR S76-001</a:t>
                      </a:r>
                    </a:p>
                  </a:txBody>
                  <a:tcPr anchor="ctr"/>
                </a:tc>
              </a:tr>
            </a:tbl>
          </a:graphicData>
        </a:graphic>
      </p:graphicFrame>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373533"/>
            <a:ext cx="173355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754" y="1197337"/>
            <a:ext cx="1545453" cy="125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spTree>
    <p:extLst>
      <p:ext uri="{BB962C8B-B14F-4D97-AF65-F5344CB8AC3E}">
        <p14:creationId xmlns:p14="http://schemas.microsoft.com/office/powerpoint/2010/main" val="1202962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Port du masque</a:t>
            </a:r>
          </a:p>
          <a:p>
            <a:endParaRPr lang="fr-FR" dirty="0"/>
          </a:p>
          <a:p>
            <a:pPr marL="0" indent="0" algn="ctr">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1662111481"/>
              </p:ext>
            </p:extLst>
          </p:nvPr>
        </p:nvGraphicFramePr>
        <p:xfrm>
          <a:off x="395536" y="2636912"/>
          <a:ext cx="8352928" cy="3924574"/>
        </p:xfrm>
        <a:graphic>
          <a:graphicData uri="http://schemas.openxmlformats.org/drawingml/2006/table">
            <a:tbl>
              <a:tblPr firstRow="1" bandRow="1">
                <a:tableStyleId>{16D9F66E-5EB9-4882-86FB-DCBF35E3C3E4}</a:tableStyleId>
              </a:tblPr>
              <a:tblGrid>
                <a:gridCol w="8352928"/>
              </a:tblGrid>
              <a:tr h="846094">
                <a:tc>
                  <a:txBody>
                    <a:bodyPr/>
                    <a:lstStyle/>
                    <a:p>
                      <a:pPr algn="ctr"/>
                      <a:r>
                        <a:rPr lang="fr-FR" sz="1400" b="1" dirty="0" smtClean="0"/>
                        <a:t>Des adaptations à ce principe général pourront être organisées par les entreprises pour répondre</a:t>
                      </a:r>
                      <a:r>
                        <a:rPr lang="fr-FR" sz="1400" b="1" baseline="0" dirty="0" smtClean="0"/>
                        <a:t> aux spécificités de certaines activités ou secteurs professionnels après avoir mené une analyse des risques de transmission du virus et des dispositifs de prévention à mettre en œuvre </a:t>
                      </a:r>
                      <a:endParaRPr lang="fr-FR" sz="1400" b="1" dirty="0"/>
                    </a:p>
                  </a:txBody>
                  <a:tcPr anchor="ctr"/>
                </a:tc>
              </a:tr>
              <a:tr h="16921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Ces adaptations dépendent du niveau de circulation</a:t>
                      </a:r>
                      <a:r>
                        <a:rPr lang="fr-FR" sz="1400" b="1" baseline="0" dirty="0" smtClean="0"/>
                        <a:t> du virus dans le département d’implantation de l’entreprise (</a:t>
                      </a:r>
                      <a:r>
                        <a:rPr lang="fr-FR" sz="1400" b="1" baseline="0" dirty="0" err="1" smtClean="0"/>
                        <a:t>cf</a:t>
                      </a:r>
                      <a:r>
                        <a:rPr lang="fr-FR" sz="1400" b="1" baseline="0" dirty="0" smtClean="0"/>
                        <a:t> tableau </a:t>
                      </a:r>
                      <a:r>
                        <a:rPr lang="fr-FR" sz="1400" b="1" baseline="0" smtClean="0"/>
                        <a:t>/ annexe 4)</a:t>
                      </a: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txBody>
                  <a:tcPr anchor="ctr"/>
                </a:tc>
              </a:tr>
            </a:tbl>
          </a:graphicData>
        </a:graphic>
      </p:graphicFrame>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373533"/>
            <a:ext cx="173355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754" y="1197337"/>
            <a:ext cx="1545453" cy="125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1748030755"/>
              </p:ext>
            </p:extLst>
          </p:nvPr>
        </p:nvGraphicFramePr>
        <p:xfrm>
          <a:off x="611560" y="4077072"/>
          <a:ext cx="7992888" cy="2291080"/>
        </p:xfrm>
        <a:graphic>
          <a:graphicData uri="http://schemas.openxmlformats.org/drawingml/2006/table">
            <a:tbl>
              <a:tblPr firstRow="1" bandRow="1">
                <a:tableStyleId>{5C22544A-7EE6-4342-B048-85BDC9FD1C3A}</a:tableStyleId>
              </a:tblPr>
              <a:tblGrid>
                <a:gridCol w="2232248"/>
                <a:gridCol w="5760640"/>
              </a:tblGrid>
              <a:tr h="370840">
                <a:tc>
                  <a:txBody>
                    <a:bodyPr/>
                    <a:lstStyle/>
                    <a:p>
                      <a:pPr algn="ctr"/>
                      <a:r>
                        <a:rPr lang="fr-FR" b="1" dirty="0" smtClean="0">
                          <a:solidFill>
                            <a:schemeClr val="tx1"/>
                          </a:solidFill>
                        </a:rPr>
                        <a:t>Niveau de référence</a:t>
                      </a:r>
                      <a:endParaRPr lang="fr-FR" b="1" dirty="0">
                        <a:solidFill>
                          <a:schemeClr val="tx1"/>
                        </a:solidFill>
                      </a:endParaRPr>
                    </a:p>
                  </a:txBody>
                  <a:tcPr>
                    <a:solidFill>
                      <a:schemeClr val="bg2">
                        <a:lumMod val="75000"/>
                      </a:schemeClr>
                    </a:solidFill>
                  </a:tcPr>
                </a:tc>
                <a:tc>
                  <a:txBody>
                    <a:bodyPr/>
                    <a:lstStyle/>
                    <a:p>
                      <a:pPr algn="ctr"/>
                      <a:r>
                        <a:rPr lang="fr-FR" b="1" dirty="0" smtClean="0">
                          <a:solidFill>
                            <a:schemeClr val="tx1"/>
                          </a:solidFill>
                        </a:rPr>
                        <a:t>Départements où</a:t>
                      </a:r>
                      <a:r>
                        <a:rPr lang="fr-FR" b="1" baseline="0" dirty="0" smtClean="0">
                          <a:solidFill>
                            <a:schemeClr val="tx1"/>
                          </a:solidFill>
                        </a:rPr>
                        <a:t> l’état d’urgence sanitaire est déclaré</a:t>
                      </a:r>
                      <a:endParaRPr lang="fr-FR" b="1" dirty="0">
                        <a:solidFill>
                          <a:schemeClr val="tx1"/>
                        </a:solidFill>
                      </a:endParaRPr>
                    </a:p>
                  </a:txBody>
                  <a:tcPr>
                    <a:solidFill>
                      <a:schemeClr val="bg2">
                        <a:lumMod val="75000"/>
                      </a:schemeClr>
                    </a:solidFill>
                  </a:tcPr>
                </a:tc>
              </a:tr>
              <a:tr h="370840">
                <a:tc>
                  <a:txBody>
                    <a:bodyPr/>
                    <a:lstStyle/>
                    <a:p>
                      <a:pPr algn="ctr"/>
                      <a:r>
                        <a:rPr lang="fr-FR" b="1" dirty="0" smtClean="0"/>
                        <a:t>Niveau 1</a:t>
                      </a:r>
                      <a:endParaRPr lang="fr-FR" b="1" dirty="0"/>
                    </a:p>
                  </a:txBody>
                  <a:tcPr>
                    <a:solidFill>
                      <a:srgbClr val="FF5050"/>
                    </a:solidFill>
                  </a:tcPr>
                </a:tc>
                <a:tc>
                  <a:txBody>
                    <a:bodyPr/>
                    <a:lstStyle/>
                    <a:p>
                      <a:pPr algn="ctr"/>
                      <a:r>
                        <a:rPr lang="fr-FR" b="1" dirty="0" smtClean="0"/>
                        <a:t>Départements</a:t>
                      </a:r>
                      <a:r>
                        <a:rPr lang="fr-FR" b="1" baseline="0" dirty="0" smtClean="0"/>
                        <a:t> déclarés par les pouvoirs publics « zone de </a:t>
                      </a:r>
                      <a:r>
                        <a:rPr lang="fr-FR" b="1" u="sng" baseline="0" dirty="0" smtClean="0"/>
                        <a:t>circulation active du virus</a:t>
                      </a:r>
                      <a:r>
                        <a:rPr lang="fr-FR" b="1" baseline="0" dirty="0" smtClean="0"/>
                        <a:t> »</a:t>
                      </a:r>
                      <a:endParaRPr lang="fr-FR" b="1" dirty="0"/>
                    </a:p>
                  </a:txBody>
                  <a:tcPr>
                    <a:solidFill>
                      <a:srgbClr val="FF5050"/>
                    </a:solidFill>
                  </a:tcPr>
                </a:tc>
              </a:tr>
              <a:tr h="370840">
                <a:tc>
                  <a:txBody>
                    <a:bodyPr/>
                    <a:lstStyle/>
                    <a:p>
                      <a:pPr algn="ctr"/>
                      <a:r>
                        <a:rPr lang="fr-FR" b="1" dirty="0" smtClean="0"/>
                        <a:t>Niveau 2</a:t>
                      </a:r>
                      <a:endParaRPr lang="fr-FR" b="1" dirty="0"/>
                    </a:p>
                  </a:txBody>
                  <a:tcPr>
                    <a:solidFill>
                      <a:srgbClr val="E9713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Départements</a:t>
                      </a:r>
                      <a:r>
                        <a:rPr lang="fr-FR" b="1" baseline="0" dirty="0" smtClean="0"/>
                        <a:t> déclarés par les pouvoirs publics « zone de </a:t>
                      </a:r>
                      <a:r>
                        <a:rPr lang="fr-FR" b="1" u="sng" baseline="0" dirty="0" smtClean="0"/>
                        <a:t>circulation modérée du virus</a:t>
                      </a:r>
                      <a:r>
                        <a:rPr lang="fr-FR" b="1" baseline="0" dirty="0" smtClean="0"/>
                        <a:t> »</a:t>
                      </a:r>
                      <a:endParaRPr lang="fr-FR" b="1" dirty="0" smtClean="0"/>
                    </a:p>
                  </a:txBody>
                  <a:tcPr>
                    <a:solidFill>
                      <a:srgbClr val="E9713B"/>
                    </a:solidFill>
                  </a:tcPr>
                </a:tc>
              </a:tr>
              <a:tr h="370840">
                <a:tc>
                  <a:txBody>
                    <a:bodyPr/>
                    <a:lstStyle/>
                    <a:p>
                      <a:pPr algn="ctr"/>
                      <a:r>
                        <a:rPr lang="fr-FR" b="1" dirty="0" smtClean="0"/>
                        <a:t>Niveau 3</a:t>
                      </a:r>
                      <a:endParaRPr lang="fr-FR" b="1"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Départements</a:t>
                      </a:r>
                      <a:r>
                        <a:rPr lang="fr-FR" b="1" baseline="0" dirty="0" smtClean="0"/>
                        <a:t> déclarés par les pouvoirs publics « zone de </a:t>
                      </a:r>
                      <a:r>
                        <a:rPr lang="fr-FR" b="1" u="sng" baseline="0" dirty="0" smtClean="0"/>
                        <a:t>circulation faible du virus</a:t>
                      </a:r>
                      <a:r>
                        <a:rPr lang="fr-FR" b="1" baseline="0" dirty="0" smtClean="0"/>
                        <a:t> »</a:t>
                      </a:r>
                      <a:endParaRPr lang="fr-FR" b="1" dirty="0" smtClean="0"/>
                    </a:p>
                  </a:txBody>
                  <a:tcPr>
                    <a:solidFill>
                      <a:srgbClr val="92D050"/>
                    </a:solidFill>
                  </a:tcPr>
                </a:tc>
              </a:tr>
            </a:tbl>
          </a:graphicData>
        </a:graphic>
      </p:graphicFrame>
    </p:spTree>
    <p:extLst>
      <p:ext uri="{BB962C8B-B14F-4D97-AF65-F5344CB8AC3E}">
        <p14:creationId xmlns:p14="http://schemas.microsoft.com/office/powerpoint/2010/main" val="2419483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Autres recommandations</a:t>
            </a:r>
          </a:p>
          <a:p>
            <a:endParaRPr lang="fr-FR" dirty="0"/>
          </a:p>
          <a:p>
            <a:pPr marL="0" indent="0" algn="ctr">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3888056297"/>
              </p:ext>
            </p:extLst>
          </p:nvPr>
        </p:nvGraphicFramePr>
        <p:xfrm>
          <a:off x="323528" y="2492896"/>
          <a:ext cx="8352928" cy="3384376"/>
        </p:xfrm>
        <a:graphic>
          <a:graphicData uri="http://schemas.openxmlformats.org/drawingml/2006/table">
            <a:tbl>
              <a:tblPr firstRow="1" bandRow="1">
                <a:tableStyleId>{16D9F66E-5EB9-4882-86FB-DCBF35E3C3E4}</a:tableStyleId>
              </a:tblPr>
              <a:tblGrid>
                <a:gridCol w="8352928"/>
              </a:tblGrid>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Aérer régulièrement les pièces fermées : 15 minutes toutes les 3 heures</a:t>
                      </a:r>
                    </a:p>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Ou</a:t>
                      </a:r>
                      <a:r>
                        <a:rPr lang="fr-FR" sz="1400" b="1" baseline="0" dirty="0" smtClean="0"/>
                        <a:t> s’assurer d’un apport d’air neuf adéquat par le système de ventilation</a:t>
                      </a:r>
                      <a:endParaRPr lang="fr-FR" sz="1400" b="1" dirty="0"/>
                    </a:p>
                  </a:txBody>
                  <a:tcPr anchor="ctr"/>
                </a:tc>
              </a:tr>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Nettoyer régulièrement</a:t>
                      </a:r>
                      <a:r>
                        <a:rPr lang="fr-FR" sz="1400" b="1" baseline="0" dirty="0" smtClean="0"/>
                        <a:t> avec un produit actif sur le virus les objets manipulés et les surfaces y compris les sanitaires</a:t>
                      </a:r>
                      <a:endParaRPr lang="fr-FR" sz="1400" b="1" dirty="0" smtClean="0"/>
                    </a:p>
                  </a:txBody>
                  <a:tcPr anchor="ctr"/>
                </a:tc>
              </a:tr>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Eliminer les déchets susceptibles d’être contaminés dans des poubelles</a:t>
                      </a:r>
                      <a:r>
                        <a:rPr lang="fr-FR" sz="1400" b="1" baseline="0" dirty="0" smtClean="0"/>
                        <a:t> à ouverture non manuelle</a:t>
                      </a:r>
                      <a:endParaRPr lang="fr-FR" sz="1400" b="1" dirty="0" smtClean="0"/>
                    </a:p>
                  </a:txBody>
                  <a:tcPr anchor="ctr"/>
                </a:tc>
              </a:tr>
              <a:tr h="846094">
                <a:tc>
                  <a:txBody>
                    <a:bodyPr/>
                    <a:lstStyle/>
                    <a:p>
                      <a:pPr algn="ctr"/>
                      <a:r>
                        <a:rPr lang="fr-FR" sz="1400" b="1" dirty="0" smtClean="0"/>
                        <a:t>Eviter de porter des gants, qui donnent</a:t>
                      </a:r>
                      <a:r>
                        <a:rPr lang="fr-FR" sz="1400" b="1" baseline="0" dirty="0" smtClean="0"/>
                        <a:t> un faux sentiment de protection </a:t>
                      </a:r>
                      <a:endParaRPr lang="fr-FR" sz="1400" b="1" dirty="0"/>
                    </a:p>
                  </a:txBody>
                  <a:tcPr anchor="ctr"/>
                </a:tc>
              </a:tr>
            </a:tbl>
          </a:graphicData>
        </a:graphic>
      </p:graphicFrame>
      <p:sp>
        <p:nvSpPr>
          <p:cNvPr id="6"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1" y="1268760"/>
            <a:ext cx="1008112"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268759"/>
            <a:ext cx="810271" cy="101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00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Autres recommandations</a:t>
            </a:r>
          </a:p>
          <a:p>
            <a:endParaRPr lang="fr-FR" dirty="0"/>
          </a:p>
          <a:p>
            <a:pPr marL="0" indent="0" algn="ctr">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3866295944"/>
              </p:ext>
            </p:extLst>
          </p:nvPr>
        </p:nvGraphicFramePr>
        <p:xfrm>
          <a:off x="323528" y="2492896"/>
          <a:ext cx="8352928" cy="3960439"/>
        </p:xfrm>
        <a:graphic>
          <a:graphicData uri="http://schemas.openxmlformats.org/drawingml/2006/table">
            <a:tbl>
              <a:tblPr firstRow="1" bandRow="1">
                <a:tableStyleId>{16D9F66E-5EB9-4882-86FB-DCBF35E3C3E4}</a:tableStyleId>
              </a:tblPr>
              <a:tblGrid>
                <a:gridCol w="8352928"/>
              </a:tblGrid>
              <a:tr h="12706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Rester chez soi en cas de symptômes</a:t>
                      </a:r>
                      <a:r>
                        <a:rPr lang="fr-FR" sz="1400" b="1" baseline="0" dirty="0" smtClean="0"/>
                        <a:t> évocateurs du Covid-19 (toux, difficultés respiratoires,…) et contacter son médecin traitant (en cas de symptômes graves, appeler le 15)</a:t>
                      </a:r>
                      <a:endParaRPr lang="fr-FR" sz="1400" b="1" dirty="0"/>
                    </a:p>
                  </a:txBody>
                  <a:tcPr anchor="ctr"/>
                </a:tc>
              </a:tr>
              <a:tr h="12706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En cas de personne symptomatique</a:t>
                      </a:r>
                      <a:r>
                        <a:rPr lang="fr-FR" sz="1400" b="1" baseline="0" dirty="0" smtClean="0"/>
                        <a:t> sur le lieu de travail, appliquer immédiatement le protocole mis en place </a:t>
                      </a:r>
                    </a:p>
                  </a:txBody>
                  <a:tcPr anchor="ctr"/>
                </a:tc>
              </a:tr>
              <a:tr h="14190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Auto-surveillance par les salariés de leur température</a:t>
                      </a:r>
                      <a:r>
                        <a:rPr lang="fr-FR" sz="1400" b="1" baseline="0" dirty="0" smtClean="0"/>
                        <a:t> : un contrôle systématique de température à l’entrée des établissements ne peut avoir de caractère obligatoire.</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Cependant,</a:t>
                      </a:r>
                      <a:r>
                        <a:rPr lang="fr-FR" sz="1400" b="1" baseline="0" dirty="0" smtClean="0"/>
                        <a:t> toute personne est invitée à mesurer elle-même sa température en cas de sensation de fièvre avant de partir travailler et plus généralement d’auto-surveiller l’apparition de symptômes évocateurs de Covid-19</a:t>
                      </a:r>
                      <a:endParaRPr lang="fr-FR" sz="1400" b="1" dirty="0" smtClean="0"/>
                    </a:p>
                  </a:txBody>
                  <a:tcPr anchor="ctr"/>
                </a:tc>
              </a:tr>
            </a:tbl>
          </a:graphicData>
        </a:graphic>
      </p:graphicFrame>
      <p:sp>
        <p:nvSpPr>
          <p:cNvPr id="6"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1" y="1268760"/>
            <a:ext cx="1008112"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268759"/>
            <a:ext cx="810271" cy="101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761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lgn="just"/>
            <a:r>
              <a:rPr lang="fr-FR" dirty="0" smtClean="0"/>
              <a:t>Protocole de prise en charge d’une personne symptomatique et de ses contacts rapprochés : </a:t>
            </a:r>
            <a:r>
              <a:rPr lang="fr-FR" sz="1400" dirty="0" smtClean="0"/>
              <a:t>il revient à l’entreprise, en lien avec le Service de Santé au Travail, de rédiger préventivement une procédure adaptée de prise en charge sans délai des personnes symptomatiques   </a:t>
            </a:r>
            <a:r>
              <a:rPr lang="fr-FR" sz="1400" b="1" dirty="0" smtClean="0"/>
              <a:t>ISOLEMENT – PROTECTION – RECHERCHE DE SIGNES DE GRAVITE </a:t>
            </a:r>
            <a:endParaRPr lang="fr-FR" b="1" dirty="0" smtClean="0"/>
          </a:p>
        </p:txBody>
      </p:sp>
      <p:graphicFrame>
        <p:nvGraphicFramePr>
          <p:cNvPr id="4" name="Tableau 3"/>
          <p:cNvGraphicFramePr>
            <a:graphicFrameLocks noGrp="1"/>
          </p:cNvGraphicFramePr>
          <p:nvPr>
            <p:extLst>
              <p:ext uri="{D42A27DB-BD31-4B8C-83A1-F6EECF244321}">
                <p14:modId xmlns:p14="http://schemas.microsoft.com/office/powerpoint/2010/main" val="3248084982"/>
              </p:ext>
            </p:extLst>
          </p:nvPr>
        </p:nvGraphicFramePr>
        <p:xfrm>
          <a:off x="323528" y="2780928"/>
          <a:ext cx="8352928" cy="3912986"/>
        </p:xfrm>
        <a:graphic>
          <a:graphicData uri="http://schemas.openxmlformats.org/drawingml/2006/table">
            <a:tbl>
              <a:tblPr firstRow="1" bandRow="1">
                <a:tableStyleId>{16D9F66E-5EB9-4882-86FB-DCBF35E3C3E4}</a:tableStyleId>
              </a:tblPr>
              <a:tblGrid>
                <a:gridCol w="4176464"/>
                <a:gridCol w="4176464"/>
              </a:tblGrid>
              <a:tr h="127069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sym typeface="Wingdings"/>
                        </a:rPr>
                        <a:t> Isoler la personne symptomatique dans une pièce dédiée et aérée en appliquant</a:t>
                      </a:r>
                      <a:r>
                        <a:rPr lang="fr-FR" sz="1400" b="1" baseline="0" dirty="0" smtClean="0">
                          <a:sym typeface="Wingdings"/>
                        </a:rPr>
                        <a:t> immédiatement les gestes barrière, garder une distance raisonnable avec elle (au moins 1 mètre) avec port d’un  masque chirurgical</a:t>
                      </a:r>
                      <a:endParaRPr lang="fr-FR" sz="1400" b="1" dirty="0"/>
                    </a:p>
                  </a:txBody>
                  <a:tcPr anchor="ctr"/>
                </a:tc>
                <a:tc hMerge="1">
                  <a:txBody>
                    <a:bodyPr/>
                    <a:lstStyle/>
                    <a:p>
                      <a:endParaRPr lang="fr-FR"/>
                    </a:p>
                  </a:txBody>
                  <a:tcPr/>
                </a:tc>
              </a:tr>
              <a:tr h="127069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sym typeface="Wingdings"/>
                        </a:rPr>
                        <a:t> Mobiliser</a:t>
                      </a:r>
                      <a:r>
                        <a:rPr lang="fr-FR" sz="1400" b="1" baseline="0" dirty="0" smtClean="0">
                          <a:sym typeface="Wingdings"/>
                        </a:rPr>
                        <a:t> le professionnel de santé dédié de l’établissement, un SST formé au risque </a:t>
                      </a:r>
                      <a:r>
                        <a:rPr lang="fr-FR" sz="1400" b="1" baseline="0" dirty="0" err="1" smtClean="0">
                          <a:sym typeface="Wingdings"/>
                        </a:rPr>
                        <a:t>Covid</a:t>
                      </a:r>
                      <a:r>
                        <a:rPr lang="fr-FR" sz="1400" b="1" baseline="0" dirty="0" smtClean="0">
                          <a:sym typeface="Wingdings"/>
                        </a:rPr>
                        <a:t> ou le référent </a:t>
                      </a:r>
                      <a:r>
                        <a:rPr lang="fr-FR" sz="1400" b="1" baseline="0" dirty="0" err="1" smtClean="0">
                          <a:sym typeface="Wingdings"/>
                        </a:rPr>
                        <a:t>Covid</a:t>
                      </a:r>
                      <a:r>
                        <a:rPr lang="fr-FR" sz="1400" b="1" baseline="0" dirty="0" smtClean="0">
                          <a:sym typeface="Wingdings"/>
                        </a:rPr>
                        <a:t>, selon l’organisation locale. Lui fournir un masque avant son intervention</a:t>
                      </a:r>
                      <a:endParaRPr lang="fr-FR" sz="1400" b="1" baseline="0" dirty="0" smtClean="0"/>
                    </a:p>
                  </a:txBody>
                  <a:tcPr anchor="ctr"/>
                </a:tc>
                <a:tc hMerge="1">
                  <a:txBody>
                    <a:bodyPr/>
                    <a:lstStyle/>
                    <a:p>
                      <a:endParaRPr lang="fr-FR"/>
                    </a:p>
                  </a:txBody>
                  <a:tcPr/>
                </a:tc>
              </a:tr>
              <a:tr h="1270693">
                <a:tc>
                  <a:txBody>
                    <a:bodyPr/>
                    <a:lstStyle/>
                    <a:p>
                      <a:pPr marL="285750" marR="0" indent="-285750" algn="ctr" defTabSz="914400" rtl="0" eaLnBrk="1" fontAlgn="auto" latinLnBrk="0" hangingPunct="1">
                        <a:lnSpc>
                          <a:spcPct val="100000"/>
                        </a:lnSpc>
                        <a:spcBef>
                          <a:spcPts val="0"/>
                        </a:spcBef>
                        <a:spcAft>
                          <a:spcPts val="0"/>
                        </a:spcAft>
                        <a:buClrTx/>
                        <a:buSzTx/>
                        <a:buFont typeface="Wingdings"/>
                        <a:buChar char=""/>
                        <a:tabLst/>
                        <a:defRPr/>
                      </a:pPr>
                      <a:r>
                        <a:rPr lang="fr-FR" sz="1400" b="1" baseline="0" dirty="0" smtClean="0">
                          <a:sym typeface="Wingdings"/>
                        </a:rPr>
                        <a:t>En l’absence de signe de gravité : contacter le médecin du travail ou demander à la personne de contacter son médecin traitant pour avis médical. </a:t>
                      </a:r>
                      <a:br>
                        <a:rPr lang="fr-FR" sz="1400" b="1" baseline="0" dirty="0" smtClean="0">
                          <a:sym typeface="Wingdings"/>
                        </a:rPr>
                      </a:br>
                      <a:r>
                        <a:rPr lang="fr-FR" sz="1400" b="1" baseline="0" dirty="0" smtClean="0">
                          <a:sym typeface="Wingdings"/>
                        </a:rPr>
                        <a:t>Si confirmation d’absence de signes de gravité, organiser son retour à domicile en évitant les transports en commun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baseline="0" dirty="0" smtClean="0">
                          <a:sym typeface="Wingdings"/>
                        </a:rPr>
                        <a:t> En cas de signe de gravité (ex : détresse respiratoire), appeler le SAMU (composer le 15)</a:t>
                      </a:r>
                      <a:endParaRPr lang="fr-FR" sz="1400" b="1" baseline="0" dirty="0" smtClean="0"/>
                    </a:p>
                  </a:txBody>
                  <a:tcPr anchor="ctr"/>
                </a:tc>
              </a:tr>
            </a:tbl>
          </a:graphicData>
        </a:graphic>
      </p:graphicFrame>
      <p:sp>
        <p:nvSpPr>
          <p:cNvPr id="6"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spTree>
    <p:extLst>
      <p:ext uri="{BB962C8B-B14F-4D97-AF65-F5344CB8AC3E}">
        <p14:creationId xmlns:p14="http://schemas.microsoft.com/office/powerpoint/2010/main" val="4275740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lgn="just"/>
            <a:r>
              <a:rPr lang="fr-FR" dirty="0" smtClean="0"/>
              <a:t>Protocole de prise en charge d’une personne symptomatique et de ses contacts rapprochés : </a:t>
            </a:r>
            <a:r>
              <a:rPr lang="fr-FR" sz="1400" dirty="0" smtClean="0"/>
              <a:t>il revient à l’entreprise, en lien avec le Service de Santé au Travail, de rédiger préventivement une procédure adaptée de prise en charge sans délai des personnes symptomatiques   </a:t>
            </a:r>
            <a:r>
              <a:rPr lang="fr-FR" sz="1400" b="1" dirty="0" smtClean="0"/>
              <a:t>ISOLEMENT – PROTECTION – RECHERCHE DE SIGNES DE GRAVITE </a:t>
            </a:r>
            <a:endParaRPr lang="fr-FR" b="1" dirty="0" smtClean="0"/>
          </a:p>
        </p:txBody>
      </p:sp>
      <p:graphicFrame>
        <p:nvGraphicFramePr>
          <p:cNvPr id="4" name="Tableau 3"/>
          <p:cNvGraphicFramePr>
            <a:graphicFrameLocks noGrp="1"/>
          </p:cNvGraphicFramePr>
          <p:nvPr>
            <p:extLst>
              <p:ext uri="{D42A27DB-BD31-4B8C-83A1-F6EECF244321}">
                <p14:modId xmlns:p14="http://schemas.microsoft.com/office/powerpoint/2010/main" val="1315031465"/>
              </p:ext>
            </p:extLst>
          </p:nvPr>
        </p:nvGraphicFramePr>
        <p:xfrm>
          <a:off x="323528" y="2780928"/>
          <a:ext cx="8352928" cy="2541386"/>
        </p:xfrm>
        <a:graphic>
          <a:graphicData uri="http://schemas.openxmlformats.org/drawingml/2006/table">
            <a:tbl>
              <a:tblPr firstRow="1" bandRow="1">
                <a:tableStyleId>{16D9F66E-5EB9-4882-86FB-DCBF35E3C3E4}</a:tableStyleId>
              </a:tblPr>
              <a:tblGrid>
                <a:gridCol w="8352928"/>
              </a:tblGrid>
              <a:tr h="12706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sym typeface="Wingdings"/>
                        </a:rPr>
                        <a:t> Après la prise en charge de la personne, prendre contact avec le Service de Santé au Travail et suivre</a:t>
                      </a:r>
                      <a:r>
                        <a:rPr lang="fr-FR" sz="1400" b="1" baseline="0" dirty="0" smtClean="0">
                          <a:sym typeface="Wingdings"/>
                        </a:rPr>
                        <a:t> ses consignes, y compris pour le nettoyage et la désinfection du poste de travail et le suivi des salariés ayant été en contact avec le cas</a:t>
                      </a:r>
                      <a:endParaRPr lang="fr-FR" sz="1400" b="1" dirty="0"/>
                    </a:p>
                  </a:txBody>
                  <a:tcPr anchor="ctr"/>
                </a:tc>
              </a:tr>
              <a:tr h="12706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sym typeface="Wingdings"/>
                        </a:rPr>
                        <a:t> Si le cas </a:t>
                      </a:r>
                      <a:r>
                        <a:rPr lang="fr-FR" sz="1400" b="1" dirty="0" err="1" smtClean="0">
                          <a:sym typeface="Wingdings"/>
                        </a:rPr>
                        <a:t>Covid</a:t>
                      </a:r>
                      <a:r>
                        <a:rPr lang="fr-FR" sz="1400" b="1" dirty="0" smtClean="0">
                          <a:sym typeface="Wingdings"/>
                        </a:rPr>
                        <a:t> est confirmé, l’identification et la prise en charge des contacts</a:t>
                      </a:r>
                      <a:r>
                        <a:rPr lang="fr-FR" sz="1400" b="1" baseline="0" dirty="0" smtClean="0">
                          <a:sym typeface="Wingdings"/>
                        </a:rPr>
                        <a:t> seront organisées par le médecin prenant en charge le cas et les plateformes de l’Assurance maladie</a:t>
                      </a:r>
                      <a:endParaRPr lang="fr-FR" sz="1400" b="1" baseline="0" dirty="0" smtClean="0"/>
                    </a:p>
                  </a:txBody>
                  <a:tcPr anchor="ctr"/>
                </a:tc>
              </a:tr>
            </a:tbl>
          </a:graphicData>
        </a:graphic>
      </p:graphicFrame>
      <p:sp>
        <p:nvSpPr>
          <p:cNvPr id="6"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spTree>
    <p:extLst>
      <p:ext uri="{BB962C8B-B14F-4D97-AF65-F5344CB8AC3E}">
        <p14:creationId xmlns:p14="http://schemas.microsoft.com/office/powerpoint/2010/main" val="723472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lnSpcReduction="10000"/>
          </a:bodyPr>
          <a:lstStyle/>
          <a:p>
            <a:pPr algn="just"/>
            <a:r>
              <a:rPr lang="fr-FR" b="1" dirty="0" smtClean="0"/>
              <a:t>Les </a:t>
            </a:r>
            <a:r>
              <a:rPr lang="fr-FR" b="1" dirty="0" smtClean="0"/>
              <a:t>équipements de protection individuelle (EPI) :</a:t>
            </a:r>
            <a:endParaRPr lang="fr-FR" b="1" dirty="0" smtClean="0"/>
          </a:p>
          <a:p>
            <a:pPr marL="0" indent="0" algn="just">
              <a:buNone/>
            </a:pPr>
            <a:endParaRPr lang="fr-FR" dirty="0" smtClean="0"/>
          </a:p>
          <a:p>
            <a:pPr algn="just">
              <a:buFont typeface="Wingdings"/>
              <a:buChar char="Ä"/>
            </a:pPr>
            <a:r>
              <a:rPr lang="fr-FR" dirty="0" smtClean="0">
                <a:sym typeface="Wingdings"/>
              </a:rPr>
              <a:t>A utiliser en derniers recours, selon les principes généraux de prévention</a:t>
            </a:r>
          </a:p>
          <a:p>
            <a:pPr marL="0" indent="0" algn="just">
              <a:buNone/>
            </a:pPr>
            <a:endParaRPr lang="fr-FR" dirty="0" smtClean="0">
              <a:sym typeface="Wingdings"/>
            </a:endParaRPr>
          </a:p>
          <a:p>
            <a:pPr algn="just">
              <a:buFont typeface="Wingdings"/>
              <a:buChar char="Ä"/>
            </a:pPr>
            <a:r>
              <a:rPr lang="fr-FR" dirty="0" smtClean="0"/>
              <a:t>Leur utilisation peut procurer un sentiment indu de sécurité et même devenir contreproductive en conduisant à l’abandon des gestes élémentaires de prévention</a:t>
            </a:r>
          </a:p>
          <a:p>
            <a:pPr marL="0" indent="0" algn="just">
              <a:buNone/>
            </a:pPr>
            <a:endParaRPr lang="fr-FR" dirty="0" smtClean="0"/>
          </a:p>
          <a:p>
            <a:pPr algn="just">
              <a:buFont typeface="Wingdings"/>
              <a:buChar char="Ä"/>
            </a:pPr>
            <a:r>
              <a:rPr lang="fr-FR" dirty="0" smtClean="0"/>
              <a:t>EPI à usage unique : leur approvisionnement constant et leur évacuation doivent être organisées</a:t>
            </a:r>
          </a:p>
          <a:p>
            <a:pPr marL="0" indent="0" algn="just">
              <a:buNone/>
            </a:pPr>
            <a:endParaRPr lang="fr-FR" dirty="0" smtClean="0"/>
          </a:p>
          <a:p>
            <a:pPr algn="just">
              <a:buFont typeface="Wingdings"/>
              <a:buChar char="Ä"/>
            </a:pPr>
            <a:r>
              <a:rPr lang="fr-FR" dirty="0" smtClean="0"/>
              <a:t>EPI réutilisables : leur entretien/nettoyage doit être organisé selon des procédures adaptées</a:t>
            </a:r>
          </a:p>
          <a:p>
            <a:pPr algn="just"/>
            <a:endParaRPr lang="fr-FR" dirty="0"/>
          </a:p>
          <a:p>
            <a:pPr marL="0" indent="0" algn="just">
              <a:buNone/>
            </a:pPr>
            <a:endParaRPr lang="fr-FR" dirty="0"/>
          </a:p>
        </p:txBody>
      </p:sp>
      <p:sp>
        <p:nvSpPr>
          <p:cNvPr id="4" name="Titre 2"/>
          <p:cNvSpPr txBox="1">
            <a:spLocks/>
          </p:cNvSpPr>
          <p:nvPr/>
        </p:nvSpPr>
        <p:spPr>
          <a:xfrm>
            <a:off x="179512" y="-27384"/>
            <a:ext cx="8229600" cy="1143000"/>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2800" kern="1200">
                <a:solidFill>
                  <a:schemeClr val="bg1"/>
                </a:solidFill>
                <a:latin typeface="Comfortaa" panose="00000500000000000000" pitchFamily="2" charset="0"/>
                <a:ea typeface="+mj-ea"/>
                <a:cs typeface="+mj-cs"/>
              </a:defRPr>
            </a:lvl1pPr>
          </a:lstStyle>
          <a:p>
            <a:pPr algn="just"/>
            <a:r>
              <a:rPr lang="fr-FR" sz="1800" b="1" dirty="0" smtClean="0"/>
              <a:t>Protocole National « Assurer la santé et la sécurité des salariés en entreprise face à l’épidémie de Covid-19 » du 31 août 2020 - </a:t>
            </a:r>
            <a:r>
              <a:rPr lang="fr-FR" sz="1600" b="1" i="1" dirty="0" smtClean="0"/>
              <a:t>Ministère du Travail, de l’Emploi et de l’Insertion</a:t>
            </a:r>
            <a:r>
              <a:rPr lang="fr-FR" sz="2000" b="1" dirty="0" smtClean="0"/>
              <a:t> </a:t>
            </a:r>
            <a:endParaRPr lang="fr-FR" dirty="0"/>
          </a:p>
        </p:txBody>
      </p:sp>
    </p:spTree>
    <p:extLst>
      <p:ext uri="{BB962C8B-B14F-4D97-AF65-F5344CB8AC3E}">
        <p14:creationId xmlns:p14="http://schemas.microsoft.com/office/powerpoint/2010/main" val="113583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b="1" dirty="0" smtClean="0"/>
          </a:p>
          <a:p>
            <a:pPr marL="0" indent="0">
              <a:buNone/>
            </a:pPr>
            <a:endParaRPr lang="fr-FR" dirty="0"/>
          </a:p>
          <a:p>
            <a:pPr marL="0" indent="0" algn="ctr">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532139330"/>
              </p:ext>
            </p:extLst>
          </p:nvPr>
        </p:nvGraphicFramePr>
        <p:xfrm>
          <a:off x="323528" y="1628800"/>
          <a:ext cx="3960440" cy="360040"/>
        </p:xfrm>
        <a:graphic>
          <a:graphicData uri="http://schemas.openxmlformats.org/drawingml/2006/table">
            <a:tbl>
              <a:tblPr firstRow="1" bandRow="1">
                <a:tableStyleId>{16D9F66E-5EB9-4882-86FB-DCBF35E3C3E4}</a:tableStyleId>
              </a:tblPr>
              <a:tblGrid>
                <a:gridCol w="3960440"/>
              </a:tblGrid>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t>Les</a:t>
                      </a:r>
                      <a:r>
                        <a:rPr lang="fr-FR" sz="1600" b="1" baseline="0" dirty="0" smtClean="0"/>
                        <a:t> masques </a:t>
                      </a:r>
                    </a:p>
                  </a:txBody>
                  <a:tcPr anchor="ctr"/>
                </a:tc>
              </a:tr>
            </a:tbl>
          </a:graphicData>
        </a:graphic>
      </p:graphicFrame>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5904656" cy="461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2"/>
          <p:cNvSpPr txBox="1">
            <a:spLocks/>
          </p:cNvSpPr>
          <p:nvPr/>
        </p:nvSpPr>
        <p:spPr>
          <a:xfrm>
            <a:off x="179512" y="-27384"/>
            <a:ext cx="8229600" cy="1143000"/>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2800" kern="1200">
                <a:solidFill>
                  <a:schemeClr val="bg1"/>
                </a:solidFill>
                <a:latin typeface="Comfortaa" panose="00000500000000000000" pitchFamily="2" charset="0"/>
                <a:ea typeface="+mj-ea"/>
                <a:cs typeface="+mj-cs"/>
              </a:defRPr>
            </a:lvl1pPr>
          </a:lstStyle>
          <a:p>
            <a:pPr algn="just"/>
            <a:r>
              <a:rPr lang="fr-FR" sz="1800" b="1" dirty="0" smtClean="0"/>
              <a:t>Protocole National « Assurer la santé et la sécurité des salariés en entreprise face à l’épidémie de Covid-19 » du 31 août 2020 - </a:t>
            </a:r>
            <a:r>
              <a:rPr lang="fr-FR" sz="1600" b="1" i="1" dirty="0" smtClean="0"/>
              <a:t>Ministère du Travail, de l’Emploi et de l’Insertion</a:t>
            </a:r>
            <a:r>
              <a:rPr lang="fr-FR" sz="2000" b="1" dirty="0" smtClean="0"/>
              <a:t> </a:t>
            </a:r>
            <a:endParaRPr lang="fr-FR" dirty="0"/>
          </a:p>
        </p:txBody>
      </p:sp>
    </p:spTree>
    <p:extLst>
      <p:ext uri="{BB962C8B-B14F-4D97-AF65-F5344CB8AC3E}">
        <p14:creationId xmlns:p14="http://schemas.microsoft.com/office/powerpoint/2010/main" val="172923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 xmlns:a16="http://schemas.microsoft.com/office/drawing/2014/main" id="{46236EB0-BEF5-47A4-8A8D-FBF7E44DD9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130" b="64815" l="9531" r="37448">
                        <a14:foregroundMark x1="12083" y1="43426" x2="12083" y2="43426"/>
                        <a14:foregroundMark x1="9583" y1="52130" x2="9583" y2="52130"/>
                        <a14:foregroundMark x1="11094" y1="48241" x2="11094" y2="48241"/>
                        <a14:foregroundMark x1="37448" y1="43704" x2="37448" y2="43704"/>
                        <a14:foregroundMark x1="35781" y1="40741" x2="35781" y2="40741"/>
                        <a14:foregroundMark x1="33958" y1="40741" x2="33958" y2="40741"/>
                        <a14:foregroundMark x1="34271" y1="40463" x2="34271" y2="40463"/>
                        <a14:foregroundMark x1="35104" y1="40463" x2="35104" y2="40463"/>
                        <a14:foregroundMark x1="34948" y1="40463" x2="34948" y2="40463"/>
                        <a14:foregroundMark x1="13594" y1="42222" x2="13594" y2="42222"/>
                        <a14:foregroundMark x1="10938" y1="47315" x2="10938" y2="47315"/>
                      </a14:backgroundRemoval>
                    </a14:imgEffect>
                  </a14:imgLayer>
                </a14:imgProps>
              </a:ext>
            </a:extLst>
          </a:blip>
          <a:srcRect l="7444" t="28164" r="59883" b="31080"/>
          <a:stretch/>
        </p:blipFill>
        <p:spPr>
          <a:xfrm>
            <a:off x="203495" y="5467745"/>
            <a:ext cx="1926243" cy="1351541"/>
          </a:xfrm>
          <a:prstGeom prst="rect">
            <a:avLst/>
          </a:prstGeom>
        </p:spPr>
      </p:pic>
      <p:pic>
        <p:nvPicPr>
          <p:cNvPr id="10" name="Image 9">
            <a:extLst>
              <a:ext uri="{FF2B5EF4-FFF2-40B4-BE49-F238E27FC236}">
                <a16:creationId xmlns="" xmlns:a16="http://schemas.microsoft.com/office/drawing/2014/main" id="{66ED5051-11D5-4C67-A557-85604E2368C1}"/>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323453" y="10068588"/>
            <a:ext cx="971971" cy="486649"/>
          </a:xfrm>
          <a:prstGeom prst="rect">
            <a:avLst/>
          </a:prstGeom>
        </p:spPr>
      </p:pic>
      <p:sp>
        <p:nvSpPr>
          <p:cNvPr id="11" name="ZoneTexte 10">
            <a:extLst>
              <a:ext uri="{FF2B5EF4-FFF2-40B4-BE49-F238E27FC236}">
                <a16:creationId xmlns="" xmlns:a16="http://schemas.microsoft.com/office/drawing/2014/main" id="{A9BD59FE-05E1-4A19-8494-C85C220B1418}"/>
              </a:ext>
            </a:extLst>
          </p:cNvPr>
          <p:cNvSpPr txBox="1"/>
          <p:nvPr/>
        </p:nvSpPr>
        <p:spPr>
          <a:xfrm>
            <a:off x="5137686" y="10096468"/>
            <a:ext cx="2277973" cy="461665"/>
          </a:xfrm>
          <a:prstGeom prst="rect">
            <a:avLst/>
          </a:prstGeom>
          <a:noFill/>
        </p:spPr>
        <p:txBody>
          <a:bodyPr wrap="square" rtlCol="0">
            <a:spAutoFit/>
          </a:bodyPr>
          <a:lstStyle/>
          <a:p>
            <a:pPr algn="r"/>
            <a:r>
              <a:rPr lang="fr-FR" sz="1200" dirty="0">
                <a:solidFill>
                  <a:schemeClr val="bg1"/>
                </a:solidFill>
                <a:latin typeface="Comfortaa" panose="00000500000000000000" pitchFamily="2" charset="0"/>
              </a:rPr>
              <a:t>www.opsat.fr</a:t>
            </a:r>
          </a:p>
          <a:p>
            <a:pPr algn="r"/>
            <a:r>
              <a:rPr lang="fr-FR" sz="1200" dirty="0">
                <a:solidFill>
                  <a:schemeClr val="bg1"/>
                </a:solidFill>
                <a:latin typeface="Comfortaa" panose="00000500000000000000" pitchFamily="2" charset="0"/>
              </a:rPr>
              <a:t>infocoronavirus@opsat.fr</a:t>
            </a:r>
          </a:p>
        </p:txBody>
      </p:sp>
      <p:pic>
        <p:nvPicPr>
          <p:cNvPr id="12" name="Image 11">
            <a:extLst>
              <a:ext uri="{FF2B5EF4-FFF2-40B4-BE49-F238E27FC236}">
                <a16:creationId xmlns="" xmlns:a16="http://schemas.microsoft.com/office/drawing/2014/main" id="{155067CD-D677-4387-A025-0D1AC45CFF80}"/>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6388234" y="9890260"/>
            <a:ext cx="991059" cy="496206"/>
          </a:xfrm>
          <a:prstGeom prst="rect">
            <a:avLst/>
          </a:prstGeom>
        </p:spPr>
      </p:pic>
      <p:sp>
        <p:nvSpPr>
          <p:cNvPr id="13" name="ZoneTexte 12">
            <a:extLst>
              <a:ext uri="{FF2B5EF4-FFF2-40B4-BE49-F238E27FC236}">
                <a16:creationId xmlns="" xmlns:a16="http://schemas.microsoft.com/office/drawing/2014/main" id="{C6FF0C62-35BD-4E46-A8EB-0C701AEB7FFD}"/>
              </a:ext>
            </a:extLst>
          </p:cNvPr>
          <p:cNvSpPr txBox="1"/>
          <p:nvPr/>
        </p:nvSpPr>
        <p:spPr>
          <a:xfrm>
            <a:off x="5137686" y="10096468"/>
            <a:ext cx="2277973" cy="461665"/>
          </a:xfrm>
          <a:prstGeom prst="rect">
            <a:avLst/>
          </a:prstGeom>
          <a:noFill/>
        </p:spPr>
        <p:txBody>
          <a:bodyPr wrap="square" rtlCol="0">
            <a:spAutoFit/>
          </a:bodyPr>
          <a:lstStyle/>
          <a:p>
            <a:pPr algn="r"/>
            <a:r>
              <a:rPr lang="fr-FR" sz="1200" dirty="0">
                <a:solidFill>
                  <a:schemeClr val="bg1"/>
                </a:solidFill>
                <a:latin typeface="Comfortaa" panose="00000500000000000000" pitchFamily="2" charset="0"/>
              </a:rPr>
              <a:t>www.opsat.fr</a:t>
            </a:r>
          </a:p>
          <a:p>
            <a:pPr algn="r"/>
            <a:r>
              <a:rPr lang="fr-FR" sz="1200" dirty="0">
                <a:solidFill>
                  <a:schemeClr val="bg1"/>
                </a:solidFill>
                <a:latin typeface="Comfortaa" panose="00000500000000000000" pitchFamily="2" charset="0"/>
              </a:rPr>
              <a:t>infocoronavirus@opsat.fr</a:t>
            </a:r>
          </a:p>
        </p:txBody>
      </p:sp>
      <p:pic>
        <p:nvPicPr>
          <p:cNvPr id="14" name="Image 13">
            <a:extLst>
              <a:ext uri="{FF2B5EF4-FFF2-40B4-BE49-F238E27FC236}">
                <a16:creationId xmlns="" xmlns:a16="http://schemas.microsoft.com/office/drawing/2014/main" id="{F51C3143-3D70-4321-8487-18D2986C878E}"/>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6388234" y="9554125"/>
            <a:ext cx="991059" cy="496206"/>
          </a:xfrm>
          <a:prstGeom prst="rect">
            <a:avLst/>
          </a:prstGeom>
        </p:spPr>
      </p:pic>
      <p:pic>
        <p:nvPicPr>
          <p:cNvPr id="15" name="Image 14">
            <a:extLst>
              <a:ext uri="{FF2B5EF4-FFF2-40B4-BE49-F238E27FC236}">
                <a16:creationId xmlns="" xmlns:a16="http://schemas.microsoft.com/office/drawing/2014/main" id="{77C849F7-E0BF-4946-8B06-7A9419AB7D6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10" b="67269" l="75663" r="89259"/>
                    </a14:imgEffect>
                  </a14:imgLayer>
                </a14:imgProps>
              </a:ext>
            </a:extLst>
          </a:blip>
          <a:srcRect l="73963" t="44253" r="9041" b="30174"/>
          <a:stretch/>
        </p:blipFill>
        <p:spPr>
          <a:xfrm>
            <a:off x="107775" y="1628800"/>
            <a:ext cx="1758163" cy="1488079"/>
          </a:xfrm>
          <a:prstGeom prst="rect">
            <a:avLst/>
          </a:prstGeom>
        </p:spPr>
      </p:pic>
      <p:sp>
        <p:nvSpPr>
          <p:cNvPr id="16" name="Rectangle 15">
            <a:extLst>
              <a:ext uri="{FF2B5EF4-FFF2-40B4-BE49-F238E27FC236}">
                <a16:creationId xmlns="" xmlns:a16="http://schemas.microsoft.com/office/drawing/2014/main" id="{C4CB6801-065A-4846-87F1-BD749BAEE8D1}"/>
              </a:ext>
            </a:extLst>
          </p:cNvPr>
          <p:cNvSpPr/>
          <p:nvPr/>
        </p:nvSpPr>
        <p:spPr>
          <a:xfrm>
            <a:off x="2906449" y="2097058"/>
            <a:ext cx="5939520" cy="830997"/>
          </a:xfrm>
          <a:prstGeom prst="rect">
            <a:avLst/>
          </a:prstGeom>
        </p:spPr>
        <p:txBody>
          <a:bodyPr wrap="square">
            <a:spAutoFit/>
          </a:bodyPr>
          <a:lstStyle/>
          <a:p>
            <a:pPr algn="just"/>
            <a:r>
              <a:rPr lang="fr-FR" sz="1600" dirty="0">
                <a:solidFill>
                  <a:schemeClr val="accent3"/>
                </a:solidFill>
              </a:rPr>
              <a:t>. Celui qui le porte contre l’inhalation de gouttelettes et de très petites particules en suspension dans l’air </a:t>
            </a:r>
            <a:r>
              <a:rPr lang="fr-FR" sz="1600" b="1" dirty="0">
                <a:solidFill>
                  <a:schemeClr val="accent3"/>
                </a:solidFill>
              </a:rPr>
              <a:t>(réservé aux soignant ou personnel médico-social)</a:t>
            </a:r>
          </a:p>
        </p:txBody>
      </p:sp>
      <p:pic>
        <p:nvPicPr>
          <p:cNvPr id="17" name="Image 16">
            <a:extLst>
              <a:ext uri="{FF2B5EF4-FFF2-40B4-BE49-F238E27FC236}">
                <a16:creationId xmlns="" xmlns:a16="http://schemas.microsoft.com/office/drawing/2014/main" id="{8D60A997-12CD-4191-BF02-E2C6AC133933}"/>
              </a:ext>
            </a:extLst>
          </p:cNvPr>
          <p:cNvPicPr>
            <a:picLocks noChangeAspect="1"/>
          </p:cNvPicPr>
          <p:nvPr/>
        </p:nvPicPr>
        <p:blipFill rotWithShape="1">
          <a:blip r:embed="rId9"/>
          <a:srcRect l="8463" t="48637" r="80814" b="26486"/>
          <a:stretch/>
        </p:blipFill>
        <p:spPr>
          <a:xfrm>
            <a:off x="2122539" y="1856132"/>
            <a:ext cx="810544" cy="1057859"/>
          </a:xfrm>
          <a:prstGeom prst="rect">
            <a:avLst/>
          </a:prstGeom>
        </p:spPr>
      </p:pic>
      <p:sp>
        <p:nvSpPr>
          <p:cNvPr id="18" name="Rectangle 17">
            <a:extLst>
              <a:ext uri="{FF2B5EF4-FFF2-40B4-BE49-F238E27FC236}">
                <a16:creationId xmlns="" xmlns:a16="http://schemas.microsoft.com/office/drawing/2014/main" id="{6A0BCCFE-2BD1-4D9B-9BB1-93AFFE54648E}"/>
              </a:ext>
            </a:extLst>
          </p:cNvPr>
          <p:cNvSpPr/>
          <p:nvPr/>
        </p:nvSpPr>
        <p:spPr>
          <a:xfrm>
            <a:off x="2583589" y="1792703"/>
            <a:ext cx="4429648" cy="369332"/>
          </a:xfrm>
          <a:prstGeom prst="rect">
            <a:avLst/>
          </a:prstGeom>
        </p:spPr>
        <p:txBody>
          <a:bodyPr wrap="square">
            <a:spAutoFit/>
          </a:bodyPr>
          <a:lstStyle/>
          <a:p>
            <a:r>
              <a:rPr lang="fr-FR" b="1" dirty="0">
                <a:solidFill>
                  <a:schemeClr val="accent3"/>
                </a:solidFill>
              </a:rPr>
              <a:t>PROTEGE :</a:t>
            </a:r>
          </a:p>
        </p:txBody>
      </p:sp>
      <p:sp>
        <p:nvSpPr>
          <p:cNvPr id="19" name="Rectangle 18">
            <a:extLst>
              <a:ext uri="{FF2B5EF4-FFF2-40B4-BE49-F238E27FC236}">
                <a16:creationId xmlns="" xmlns:a16="http://schemas.microsoft.com/office/drawing/2014/main" id="{9FECB23E-584F-46D2-8D3B-7865B056DDEF}"/>
              </a:ext>
            </a:extLst>
          </p:cNvPr>
          <p:cNvSpPr/>
          <p:nvPr/>
        </p:nvSpPr>
        <p:spPr>
          <a:xfrm>
            <a:off x="165523" y="1464227"/>
            <a:ext cx="5222041" cy="369332"/>
          </a:xfrm>
          <a:prstGeom prst="rect">
            <a:avLst/>
          </a:prstGeom>
        </p:spPr>
        <p:txBody>
          <a:bodyPr wrap="square">
            <a:spAutoFit/>
          </a:bodyPr>
          <a:lstStyle/>
          <a:p>
            <a:r>
              <a:rPr lang="fr-FR" b="1" dirty="0">
                <a:solidFill>
                  <a:schemeClr val="accent5"/>
                </a:solidFill>
              </a:rPr>
              <a:t>Masque FFP2 ou FFP3</a:t>
            </a:r>
          </a:p>
        </p:txBody>
      </p:sp>
      <p:grpSp>
        <p:nvGrpSpPr>
          <p:cNvPr id="20" name="Groupe 19">
            <a:extLst>
              <a:ext uri="{FF2B5EF4-FFF2-40B4-BE49-F238E27FC236}">
                <a16:creationId xmlns="" xmlns:a16="http://schemas.microsoft.com/office/drawing/2014/main" id="{4EDD4891-9668-45AE-B1B8-7C890E80C0C1}"/>
              </a:ext>
            </a:extLst>
          </p:cNvPr>
          <p:cNvGrpSpPr/>
          <p:nvPr/>
        </p:nvGrpSpPr>
        <p:grpSpPr>
          <a:xfrm>
            <a:off x="195586" y="3375452"/>
            <a:ext cx="8616752" cy="1637724"/>
            <a:chOff x="129318" y="1211854"/>
            <a:chExt cx="8616752" cy="1637724"/>
          </a:xfrm>
        </p:grpSpPr>
        <p:grpSp>
          <p:nvGrpSpPr>
            <p:cNvPr id="21" name="Groupe 20">
              <a:extLst>
                <a:ext uri="{FF2B5EF4-FFF2-40B4-BE49-F238E27FC236}">
                  <a16:creationId xmlns="" xmlns:a16="http://schemas.microsoft.com/office/drawing/2014/main" id="{33CE7A03-8242-42D2-BAB0-035151E0CBF5}"/>
                </a:ext>
              </a:extLst>
            </p:cNvPr>
            <p:cNvGrpSpPr/>
            <p:nvPr/>
          </p:nvGrpSpPr>
          <p:grpSpPr>
            <a:xfrm>
              <a:off x="200865" y="1211854"/>
              <a:ext cx="8545205" cy="1539431"/>
              <a:chOff x="200865" y="1211854"/>
              <a:chExt cx="8545205" cy="1539431"/>
            </a:xfrm>
          </p:grpSpPr>
          <p:pic>
            <p:nvPicPr>
              <p:cNvPr id="26" name="Image 25">
                <a:extLst>
                  <a:ext uri="{FF2B5EF4-FFF2-40B4-BE49-F238E27FC236}">
                    <a16:creationId xmlns="" xmlns:a16="http://schemas.microsoft.com/office/drawing/2014/main" id="{ADE07C7B-240E-4EA1-94AA-776BC203CC2C}"/>
                  </a:ext>
                </a:extLst>
              </p:cNvPr>
              <p:cNvPicPr>
                <a:picLocks noChangeAspect="1"/>
              </p:cNvPicPr>
              <p:nvPr/>
            </p:nvPicPr>
            <p:blipFill rotWithShape="1">
              <a:blip r:embed="rId10"/>
              <a:srcRect l="75330" t="22946" r="5269" b="51743"/>
              <a:stretch/>
            </p:blipFill>
            <p:spPr>
              <a:xfrm>
                <a:off x="311871" y="1447625"/>
                <a:ext cx="1513377" cy="1110544"/>
              </a:xfrm>
              <a:prstGeom prst="rect">
                <a:avLst/>
              </a:prstGeom>
            </p:spPr>
          </p:pic>
          <p:sp>
            <p:nvSpPr>
              <p:cNvPr id="27" name="Rectangle 26">
                <a:extLst>
                  <a:ext uri="{FF2B5EF4-FFF2-40B4-BE49-F238E27FC236}">
                    <a16:creationId xmlns="" xmlns:a16="http://schemas.microsoft.com/office/drawing/2014/main" id="{C64CD741-104C-43ED-B5AF-0F48B9AE3C05}"/>
                  </a:ext>
                </a:extLst>
              </p:cNvPr>
              <p:cNvSpPr/>
              <p:nvPr/>
            </p:nvSpPr>
            <p:spPr>
              <a:xfrm>
                <a:off x="200865" y="1211854"/>
                <a:ext cx="5222041" cy="369332"/>
              </a:xfrm>
              <a:prstGeom prst="rect">
                <a:avLst/>
              </a:prstGeom>
            </p:spPr>
            <p:txBody>
              <a:bodyPr wrap="square">
                <a:spAutoFit/>
              </a:bodyPr>
              <a:lstStyle/>
              <a:p>
                <a:r>
                  <a:rPr lang="fr-FR" b="1" dirty="0">
                    <a:solidFill>
                      <a:schemeClr val="accent5"/>
                    </a:solidFill>
                  </a:rPr>
                  <a:t>Masque chirurgical</a:t>
                </a:r>
              </a:p>
            </p:txBody>
          </p:sp>
          <p:sp>
            <p:nvSpPr>
              <p:cNvPr id="28" name="Rectangle 27">
                <a:extLst>
                  <a:ext uri="{FF2B5EF4-FFF2-40B4-BE49-F238E27FC236}">
                    <a16:creationId xmlns="" xmlns:a16="http://schemas.microsoft.com/office/drawing/2014/main" id="{93B3742D-AB2A-4B6A-8187-6E9870B14077}"/>
                  </a:ext>
                </a:extLst>
              </p:cNvPr>
              <p:cNvSpPr/>
              <p:nvPr/>
            </p:nvSpPr>
            <p:spPr>
              <a:xfrm>
                <a:off x="2806551" y="1674067"/>
                <a:ext cx="5939519" cy="1077218"/>
              </a:xfrm>
              <a:prstGeom prst="rect">
                <a:avLst/>
              </a:prstGeom>
            </p:spPr>
            <p:txBody>
              <a:bodyPr wrap="square">
                <a:spAutoFit/>
              </a:bodyPr>
              <a:lstStyle/>
              <a:p>
                <a:pPr algn="just"/>
                <a:r>
                  <a:rPr lang="fr-FR" sz="1600" dirty="0">
                    <a:solidFill>
                      <a:schemeClr val="accent3"/>
                    </a:solidFill>
                  </a:rPr>
                  <a:t>. L’entourage de celui qui le porte en évitant la projection de gouttelettes</a:t>
                </a:r>
              </a:p>
              <a:p>
                <a:pPr algn="just"/>
                <a:r>
                  <a:rPr lang="fr-FR" sz="1600" dirty="0">
                    <a:solidFill>
                      <a:schemeClr val="accent3"/>
                    </a:solidFill>
                  </a:rPr>
                  <a:t>. Celui qui le porte contre les projections des gouttelettes émises par une personne en face</a:t>
                </a:r>
              </a:p>
            </p:txBody>
          </p:sp>
          <p:pic>
            <p:nvPicPr>
              <p:cNvPr id="29" name="Image 28">
                <a:extLst>
                  <a:ext uri="{FF2B5EF4-FFF2-40B4-BE49-F238E27FC236}">
                    <a16:creationId xmlns="" xmlns:a16="http://schemas.microsoft.com/office/drawing/2014/main" id="{301E07DE-6CE0-488E-8799-1AABC24AEBA2}"/>
                  </a:ext>
                </a:extLst>
              </p:cNvPr>
              <p:cNvPicPr>
                <a:picLocks noChangeAspect="1"/>
              </p:cNvPicPr>
              <p:nvPr/>
            </p:nvPicPr>
            <p:blipFill rotWithShape="1">
              <a:blip r:embed="rId9"/>
              <a:srcRect l="8463" t="48637" r="80814" b="26486"/>
              <a:stretch/>
            </p:blipFill>
            <p:spPr>
              <a:xfrm>
                <a:off x="2077260" y="1408468"/>
                <a:ext cx="810544" cy="1057859"/>
              </a:xfrm>
              <a:prstGeom prst="rect">
                <a:avLst/>
              </a:prstGeom>
            </p:spPr>
          </p:pic>
          <p:sp>
            <p:nvSpPr>
              <p:cNvPr id="30" name="Rectangle 29">
                <a:extLst>
                  <a:ext uri="{FF2B5EF4-FFF2-40B4-BE49-F238E27FC236}">
                    <a16:creationId xmlns="" xmlns:a16="http://schemas.microsoft.com/office/drawing/2014/main" id="{4E8420C5-757E-4846-A9C8-7AFC4F5960C9}"/>
                  </a:ext>
                </a:extLst>
              </p:cNvPr>
              <p:cNvSpPr/>
              <p:nvPr/>
            </p:nvSpPr>
            <p:spPr>
              <a:xfrm>
                <a:off x="2526422" y="1345209"/>
                <a:ext cx="4429648" cy="369332"/>
              </a:xfrm>
              <a:prstGeom prst="rect">
                <a:avLst/>
              </a:prstGeom>
            </p:spPr>
            <p:txBody>
              <a:bodyPr wrap="square">
                <a:spAutoFit/>
              </a:bodyPr>
              <a:lstStyle/>
              <a:p>
                <a:r>
                  <a:rPr lang="fr-FR" b="1" dirty="0">
                    <a:solidFill>
                      <a:schemeClr val="accent3"/>
                    </a:solidFill>
                  </a:rPr>
                  <a:t>PROTEGE :</a:t>
                </a:r>
              </a:p>
            </p:txBody>
          </p:sp>
        </p:grpSp>
        <p:grpSp>
          <p:nvGrpSpPr>
            <p:cNvPr id="22" name="Groupe 21">
              <a:extLst>
                <a:ext uri="{FF2B5EF4-FFF2-40B4-BE49-F238E27FC236}">
                  <a16:creationId xmlns="" xmlns:a16="http://schemas.microsoft.com/office/drawing/2014/main" id="{FC509E76-3B8F-4E28-9D63-E294E5768BD3}"/>
                </a:ext>
              </a:extLst>
            </p:cNvPr>
            <p:cNvGrpSpPr/>
            <p:nvPr/>
          </p:nvGrpSpPr>
          <p:grpSpPr>
            <a:xfrm>
              <a:off x="129318" y="1929094"/>
              <a:ext cx="1439298" cy="920484"/>
              <a:chOff x="50373" y="1829139"/>
              <a:chExt cx="1439298" cy="920484"/>
            </a:xfrm>
          </p:grpSpPr>
          <p:pic>
            <p:nvPicPr>
              <p:cNvPr id="23" name="Image 22">
                <a:extLst>
                  <a:ext uri="{FF2B5EF4-FFF2-40B4-BE49-F238E27FC236}">
                    <a16:creationId xmlns="" xmlns:a16="http://schemas.microsoft.com/office/drawing/2014/main" id="{29CFBA87-CC1A-4CE6-90A5-315FE28D0138}"/>
                  </a:ext>
                </a:extLst>
              </p:cNvPr>
              <p:cNvPicPr>
                <a:picLocks noChangeAspect="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blip>
              <a:srcRect l="7454" t="65640" r="80424" b="12713"/>
              <a:stretch/>
            </p:blipFill>
            <p:spPr>
              <a:xfrm>
                <a:off x="50373" y="1829139"/>
                <a:ext cx="916349" cy="920484"/>
              </a:xfrm>
              <a:prstGeom prst="rect">
                <a:avLst/>
              </a:prstGeom>
            </p:spPr>
          </p:pic>
          <p:sp>
            <p:nvSpPr>
              <p:cNvPr id="24" name="Ellipse 23">
                <a:extLst>
                  <a:ext uri="{FF2B5EF4-FFF2-40B4-BE49-F238E27FC236}">
                    <a16:creationId xmlns="" xmlns:a16="http://schemas.microsoft.com/office/drawing/2014/main" id="{DD280D37-E47E-432C-BA30-D9C20B021DA0}"/>
                  </a:ext>
                </a:extLst>
              </p:cNvPr>
              <p:cNvSpPr/>
              <p:nvPr/>
            </p:nvSpPr>
            <p:spPr>
              <a:xfrm>
                <a:off x="258902" y="2075823"/>
                <a:ext cx="468000" cy="50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 xmlns:a16="http://schemas.microsoft.com/office/drawing/2014/main" id="{ACDA569B-CF2A-4580-BAB4-463B6CBEDF71}"/>
                  </a:ext>
                </a:extLst>
              </p:cNvPr>
              <p:cNvSpPr txBox="1"/>
              <p:nvPr/>
            </p:nvSpPr>
            <p:spPr>
              <a:xfrm>
                <a:off x="383225" y="2261187"/>
                <a:ext cx="1106446" cy="369332"/>
              </a:xfrm>
              <a:prstGeom prst="rect">
                <a:avLst/>
              </a:prstGeom>
              <a:noFill/>
            </p:spPr>
            <p:txBody>
              <a:bodyPr wrap="square" rtlCol="0">
                <a:spAutoFit/>
              </a:bodyPr>
              <a:lstStyle/>
              <a:p>
                <a:r>
                  <a:rPr lang="fr-FR" b="1" dirty="0">
                    <a:solidFill>
                      <a:schemeClr val="accent4"/>
                    </a:solidFill>
                  </a:rPr>
                  <a:t>4h maxi</a:t>
                </a:r>
              </a:p>
            </p:txBody>
          </p:sp>
        </p:grpSp>
      </p:grpSp>
      <p:grpSp>
        <p:nvGrpSpPr>
          <p:cNvPr id="31" name="Groupe 30">
            <a:extLst>
              <a:ext uri="{FF2B5EF4-FFF2-40B4-BE49-F238E27FC236}">
                <a16:creationId xmlns="" xmlns:a16="http://schemas.microsoft.com/office/drawing/2014/main" id="{AB6DCDC2-232D-4592-AE95-7D017700A0A7}"/>
              </a:ext>
            </a:extLst>
          </p:cNvPr>
          <p:cNvGrpSpPr/>
          <p:nvPr/>
        </p:nvGrpSpPr>
        <p:grpSpPr>
          <a:xfrm>
            <a:off x="179941" y="2393946"/>
            <a:ext cx="1224536" cy="920484"/>
            <a:chOff x="215714" y="3651353"/>
            <a:chExt cx="1224536" cy="920484"/>
          </a:xfrm>
        </p:grpSpPr>
        <p:pic>
          <p:nvPicPr>
            <p:cNvPr id="32" name="Image 31">
              <a:extLst>
                <a:ext uri="{FF2B5EF4-FFF2-40B4-BE49-F238E27FC236}">
                  <a16:creationId xmlns="" xmlns:a16="http://schemas.microsoft.com/office/drawing/2014/main" id="{905703DB-909B-4AB6-9B52-8FBD32620740}"/>
                </a:ext>
              </a:extLst>
            </p:cNvPr>
            <p:cNvPicPr>
              <a:picLocks noChangeAspect="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blip>
            <a:srcRect l="7454" t="65640" r="80424" b="12713"/>
            <a:stretch/>
          </p:blipFill>
          <p:spPr>
            <a:xfrm>
              <a:off x="215714" y="3651353"/>
              <a:ext cx="916349" cy="920484"/>
            </a:xfrm>
            <a:prstGeom prst="rect">
              <a:avLst/>
            </a:prstGeom>
          </p:spPr>
        </p:pic>
        <p:sp>
          <p:nvSpPr>
            <p:cNvPr id="33" name="Ellipse 32">
              <a:extLst>
                <a:ext uri="{FF2B5EF4-FFF2-40B4-BE49-F238E27FC236}">
                  <a16:creationId xmlns="" xmlns:a16="http://schemas.microsoft.com/office/drawing/2014/main" id="{B34AE9CE-5964-4D97-BF85-CCFC6F81FD16}"/>
                </a:ext>
              </a:extLst>
            </p:cNvPr>
            <p:cNvSpPr/>
            <p:nvPr/>
          </p:nvSpPr>
          <p:spPr>
            <a:xfrm>
              <a:off x="417573" y="3909867"/>
              <a:ext cx="468000" cy="50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 xmlns:a16="http://schemas.microsoft.com/office/drawing/2014/main" id="{8095E8AB-0096-48AA-808C-85AA8D05B053}"/>
                </a:ext>
              </a:extLst>
            </p:cNvPr>
            <p:cNvSpPr txBox="1"/>
            <p:nvPr/>
          </p:nvSpPr>
          <p:spPr>
            <a:xfrm>
              <a:off x="333804" y="3952080"/>
              <a:ext cx="1106446" cy="369332"/>
            </a:xfrm>
            <a:prstGeom prst="rect">
              <a:avLst/>
            </a:prstGeom>
            <a:noFill/>
          </p:spPr>
          <p:txBody>
            <a:bodyPr wrap="square" rtlCol="0">
              <a:spAutoFit/>
            </a:bodyPr>
            <a:lstStyle/>
            <a:p>
              <a:r>
                <a:rPr lang="fr-FR" b="1" dirty="0">
                  <a:solidFill>
                    <a:schemeClr val="accent4"/>
                  </a:solidFill>
                </a:rPr>
                <a:t>8h maxi</a:t>
              </a:r>
            </a:p>
          </p:txBody>
        </p:sp>
      </p:grpSp>
      <p:sp>
        <p:nvSpPr>
          <p:cNvPr id="35" name="Rectangle 34">
            <a:extLst>
              <a:ext uri="{FF2B5EF4-FFF2-40B4-BE49-F238E27FC236}">
                <a16:creationId xmlns="" xmlns:a16="http://schemas.microsoft.com/office/drawing/2014/main" id="{8094F52F-6243-4692-B0E6-DCF644578BE1}"/>
              </a:ext>
            </a:extLst>
          </p:cNvPr>
          <p:cNvSpPr/>
          <p:nvPr/>
        </p:nvSpPr>
        <p:spPr>
          <a:xfrm>
            <a:off x="232969" y="5229200"/>
            <a:ext cx="6910704" cy="369332"/>
          </a:xfrm>
          <a:prstGeom prst="rect">
            <a:avLst/>
          </a:prstGeom>
        </p:spPr>
        <p:txBody>
          <a:bodyPr wrap="square">
            <a:spAutoFit/>
          </a:bodyPr>
          <a:lstStyle/>
          <a:p>
            <a:r>
              <a:rPr lang="fr-FR" b="1" dirty="0">
                <a:solidFill>
                  <a:schemeClr val="accent5"/>
                </a:solidFill>
              </a:rPr>
              <a:t>Masque en tissu / alternatif (répondant aux normes AFNOR)</a:t>
            </a:r>
          </a:p>
        </p:txBody>
      </p:sp>
      <p:sp>
        <p:nvSpPr>
          <p:cNvPr id="37" name="Rectangle 36">
            <a:extLst>
              <a:ext uri="{FF2B5EF4-FFF2-40B4-BE49-F238E27FC236}">
                <a16:creationId xmlns="" xmlns:a16="http://schemas.microsoft.com/office/drawing/2014/main" id="{31865654-55D0-466D-BFE4-2D647054A000}"/>
              </a:ext>
            </a:extLst>
          </p:cNvPr>
          <p:cNvSpPr/>
          <p:nvPr/>
        </p:nvSpPr>
        <p:spPr>
          <a:xfrm>
            <a:off x="2878607" y="5910333"/>
            <a:ext cx="5668113" cy="646331"/>
          </a:xfrm>
          <a:prstGeom prst="rect">
            <a:avLst/>
          </a:prstGeom>
        </p:spPr>
        <p:txBody>
          <a:bodyPr wrap="square">
            <a:spAutoFit/>
          </a:bodyPr>
          <a:lstStyle/>
          <a:p>
            <a:r>
              <a:rPr lang="fr-FR" dirty="0">
                <a:solidFill>
                  <a:schemeClr val="accent3"/>
                </a:solidFill>
              </a:rPr>
              <a:t>. Les collègues ou les tiers évoluant dans l’environnement immédiat en évitant la projection de gouttelettes</a:t>
            </a:r>
          </a:p>
        </p:txBody>
      </p:sp>
      <p:pic>
        <p:nvPicPr>
          <p:cNvPr id="38" name="Image 37">
            <a:extLst>
              <a:ext uri="{FF2B5EF4-FFF2-40B4-BE49-F238E27FC236}">
                <a16:creationId xmlns="" xmlns:a16="http://schemas.microsoft.com/office/drawing/2014/main" id="{B80C56DF-423B-4211-9592-F6A23754F69F}"/>
              </a:ext>
            </a:extLst>
          </p:cNvPr>
          <p:cNvPicPr>
            <a:picLocks noChangeAspect="1"/>
          </p:cNvPicPr>
          <p:nvPr/>
        </p:nvPicPr>
        <p:blipFill rotWithShape="1">
          <a:blip r:embed="rId9"/>
          <a:srcRect l="8463" t="48637" r="80814" b="26486"/>
          <a:stretch/>
        </p:blipFill>
        <p:spPr>
          <a:xfrm>
            <a:off x="2149315" y="5644734"/>
            <a:ext cx="810544" cy="1057859"/>
          </a:xfrm>
          <a:prstGeom prst="rect">
            <a:avLst/>
          </a:prstGeom>
        </p:spPr>
      </p:pic>
      <p:sp>
        <p:nvSpPr>
          <p:cNvPr id="39" name="Rectangle 38">
            <a:extLst>
              <a:ext uri="{FF2B5EF4-FFF2-40B4-BE49-F238E27FC236}">
                <a16:creationId xmlns="" xmlns:a16="http://schemas.microsoft.com/office/drawing/2014/main" id="{2E14CBDB-749F-4BDA-9B4F-1064089BEC3E}"/>
              </a:ext>
            </a:extLst>
          </p:cNvPr>
          <p:cNvSpPr/>
          <p:nvPr/>
        </p:nvSpPr>
        <p:spPr>
          <a:xfrm>
            <a:off x="2598477" y="5581475"/>
            <a:ext cx="4429648" cy="369332"/>
          </a:xfrm>
          <a:prstGeom prst="rect">
            <a:avLst/>
          </a:prstGeom>
        </p:spPr>
        <p:txBody>
          <a:bodyPr wrap="square">
            <a:spAutoFit/>
          </a:bodyPr>
          <a:lstStyle/>
          <a:p>
            <a:r>
              <a:rPr lang="fr-FR" b="1" dirty="0">
                <a:solidFill>
                  <a:schemeClr val="accent3"/>
                </a:solidFill>
              </a:rPr>
              <a:t>PROTEGE :</a:t>
            </a:r>
          </a:p>
        </p:txBody>
      </p:sp>
      <p:grpSp>
        <p:nvGrpSpPr>
          <p:cNvPr id="40" name="Groupe 39">
            <a:extLst>
              <a:ext uri="{FF2B5EF4-FFF2-40B4-BE49-F238E27FC236}">
                <a16:creationId xmlns="" xmlns:a16="http://schemas.microsoft.com/office/drawing/2014/main" id="{07764FD5-1E15-4E6C-8F20-3657875C6EB6}"/>
              </a:ext>
            </a:extLst>
          </p:cNvPr>
          <p:cNvGrpSpPr/>
          <p:nvPr/>
        </p:nvGrpSpPr>
        <p:grpSpPr>
          <a:xfrm>
            <a:off x="165523" y="5982427"/>
            <a:ext cx="1224536" cy="920484"/>
            <a:chOff x="215714" y="3651353"/>
            <a:chExt cx="1224536" cy="920484"/>
          </a:xfrm>
        </p:grpSpPr>
        <p:pic>
          <p:nvPicPr>
            <p:cNvPr id="41" name="Image 40">
              <a:extLst>
                <a:ext uri="{FF2B5EF4-FFF2-40B4-BE49-F238E27FC236}">
                  <a16:creationId xmlns="" xmlns:a16="http://schemas.microsoft.com/office/drawing/2014/main" id="{28A194DA-7DDF-4018-8D12-A0E72E7CB656}"/>
                </a:ext>
              </a:extLst>
            </p:cNvPr>
            <p:cNvPicPr>
              <a:picLocks noChangeAspect="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blip>
            <a:srcRect l="7454" t="65640" r="80424" b="12713"/>
            <a:stretch/>
          </p:blipFill>
          <p:spPr>
            <a:xfrm>
              <a:off x="215714" y="3651353"/>
              <a:ext cx="916349" cy="920484"/>
            </a:xfrm>
            <a:prstGeom prst="rect">
              <a:avLst/>
            </a:prstGeom>
          </p:spPr>
        </p:pic>
        <p:sp>
          <p:nvSpPr>
            <p:cNvPr id="42" name="Ellipse 41">
              <a:extLst>
                <a:ext uri="{FF2B5EF4-FFF2-40B4-BE49-F238E27FC236}">
                  <a16:creationId xmlns="" xmlns:a16="http://schemas.microsoft.com/office/drawing/2014/main" id="{C819A311-5BCB-4A93-8FCA-26B45F13535D}"/>
                </a:ext>
              </a:extLst>
            </p:cNvPr>
            <p:cNvSpPr/>
            <p:nvPr/>
          </p:nvSpPr>
          <p:spPr>
            <a:xfrm>
              <a:off x="417573" y="3909867"/>
              <a:ext cx="468000" cy="50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 xmlns:a16="http://schemas.microsoft.com/office/drawing/2014/main" id="{D831687A-78B6-411A-9D8C-28F2A772D166}"/>
                </a:ext>
              </a:extLst>
            </p:cNvPr>
            <p:cNvSpPr txBox="1"/>
            <p:nvPr/>
          </p:nvSpPr>
          <p:spPr>
            <a:xfrm>
              <a:off x="333804" y="3952080"/>
              <a:ext cx="1106446" cy="369332"/>
            </a:xfrm>
            <a:prstGeom prst="rect">
              <a:avLst/>
            </a:prstGeom>
            <a:noFill/>
          </p:spPr>
          <p:txBody>
            <a:bodyPr wrap="square" rtlCol="0">
              <a:spAutoFit/>
            </a:bodyPr>
            <a:lstStyle/>
            <a:p>
              <a:r>
                <a:rPr lang="fr-FR" b="1" dirty="0">
                  <a:solidFill>
                    <a:schemeClr val="accent4"/>
                  </a:solidFill>
                </a:rPr>
                <a:t>4h maxi</a:t>
              </a:r>
            </a:p>
          </p:txBody>
        </p:sp>
      </p:grpSp>
      <p:sp>
        <p:nvSpPr>
          <p:cNvPr id="44" name="Rectangle 43">
            <a:extLst>
              <a:ext uri="{FF2B5EF4-FFF2-40B4-BE49-F238E27FC236}">
                <a16:creationId xmlns="" xmlns:a16="http://schemas.microsoft.com/office/drawing/2014/main" id="{1A06FAD7-F5E6-4940-A6F0-9E91FA5D9610}"/>
              </a:ext>
            </a:extLst>
          </p:cNvPr>
          <p:cNvSpPr/>
          <p:nvPr/>
        </p:nvSpPr>
        <p:spPr>
          <a:xfrm>
            <a:off x="68925" y="9791818"/>
            <a:ext cx="2630792" cy="738664"/>
          </a:xfrm>
          <a:prstGeom prst="rect">
            <a:avLst/>
          </a:prstGeom>
        </p:spPr>
        <p:txBody>
          <a:bodyPr wrap="square">
            <a:spAutoFit/>
          </a:bodyPr>
          <a:lstStyle/>
          <a:p>
            <a:r>
              <a:rPr lang="fr-FR" sz="1400" dirty="0">
                <a:solidFill>
                  <a:schemeClr val="bg1"/>
                </a:solidFill>
                <a:latin typeface="Comfortaa" panose="00000500000000000000" pitchFamily="2" charset="0"/>
              </a:rPr>
              <a:t>Le type du masque est inscrit dessus ou sur son emballage.</a:t>
            </a:r>
          </a:p>
        </p:txBody>
      </p:sp>
      <p:sp>
        <p:nvSpPr>
          <p:cNvPr id="45" name="Titre 2"/>
          <p:cNvSpPr txBox="1">
            <a:spLocks/>
          </p:cNvSpPr>
          <p:nvPr/>
        </p:nvSpPr>
        <p:spPr>
          <a:xfrm>
            <a:off x="179512" y="-27384"/>
            <a:ext cx="8229600" cy="1143000"/>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2800" kern="1200">
                <a:solidFill>
                  <a:schemeClr val="bg1"/>
                </a:solidFill>
                <a:latin typeface="Comfortaa" panose="00000500000000000000" pitchFamily="2" charset="0"/>
                <a:ea typeface="+mj-ea"/>
                <a:cs typeface="+mj-cs"/>
              </a:defRPr>
            </a:lvl1pPr>
          </a:lstStyle>
          <a:p>
            <a:pPr algn="just"/>
            <a:r>
              <a:rPr lang="fr-FR" sz="1800" b="1" dirty="0" smtClean="0"/>
              <a:t>Protocole National « Assurer la santé et la sécurité des salariés en entreprise face à l’épidémie de Covid-19 » du 31 août 2020 - </a:t>
            </a:r>
            <a:r>
              <a:rPr lang="fr-FR" sz="1600" b="1" i="1" dirty="0" smtClean="0"/>
              <a:t>Ministère du Travail, de l’Emploi et de l’Insertion</a:t>
            </a:r>
            <a:r>
              <a:rPr lang="fr-FR" sz="2000" b="1" dirty="0" smtClean="0"/>
              <a:t> </a:t>
            </a:r>
            <a:endParaRPr lang="fr-FR" dirty="0"/>
          </a:p>
        </p:txBody>
      </p:sp>
    </p:spTree>
    <p:extLst>
      <p:ext uri="{BB962C8B-B14F-4D97-AF65-F5344CB8AC3E}">
        <p14:creationId xmlns:p14="http://schemas.microsoft.com/office/powerpoint/2010/main" val="1832449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sz="4000" b="1" smtClean="0">
                <a:solidFill>
                  <a:srgbClr val="4BACC6"/>
                </a:solidFill>
                <a:latin typeface="Comfortaa" panose="00000500000000000000" pitchFamily="2" charset="0"/>
                <a:ea typeface="+mj-ea"/>
                <a:cs typeface="+mj-cs"/>
              </a:rPr>
              <a:t>PRESENTATION DES INTERVENANTS</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115398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Port du masque</a:t>
            </a:r>
          </a:p>
          <a:p>
            <a:endParaRPr lang="fr-FR" dirty="0"/>
          </a:p>
          <a:p>
            <a:pPr marL="0" indent="0" algn="ctr">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626797940"/>
              </p:ext>
            </p:extLst>
          </p:nvPr>
        </p:nvGraphicFramePr>
        <p:xfrm>
          <a:off x="395536" y="2636912"/>
          <a:ext cx="8352928" cy="2538282"/>
        </p:xfrm>
        <a:graphic>
          <a:graphicData uri="http://schemas.openxmlformats.org/drawingml/2006/table">
            <a:tbl>
              <a:tblPr firstRow="1" bandRow="1">
                <a:tableStyleId>{16D9F66E-5EB9-4882-86FB-DCBF35E3C3E4}</a:tableStyleId>
              </a:tblPr>
              <a:tblGrid>
                <a:gridCol w="8352928"/>
              </a:tblGrid>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Principe général :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Port du masque grand public systématique au sein des entreprises dans</a:t>
                      </a:r>
                      <a:r>
                        <a:rPr lang="fr-FR" sz="1400" b="1" baseline="0" dirty="0" smtClean="0"/>
                        <a:t> les lieux collectifs clos</a:t>
                      </a:r>
                      <a:endParaRPr lang="fr-FR" sz="1400" b="1" dirty="0"/>
                    </a:p>
                  </a:txBody>
                  <a:tcPr anchor="ctr"/>
                </a:tc>
              </a:tr>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Le port du maque intervient</a:t>
                      </a:r>
                      <a:r>
                        <a:rPr lang="fr-FR" sz="1400" b="1" baseline="0" dirty="0" smtClean="0"/>
                        <a:t> en complément des autres mesures de prévention organisationnelle et collective (distanciation, gestes barrière, …) </a:t>
                      </a:r>
                      <a:endParaRPr lang="fr-FR" sz="1400" b="1" dirty="0" smtClean="0"/>
                    </a:p>
                  </a:txBody>
                  <a:tcPr anchor="ctr"/>
                </a:tc>
              </a:tr>
              <a:tr h="8460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Masques</a:t>
                      </a:r>
                      <a:r>
                        <a:rPr lang="fr-FR" sz="1400" b="1" baseline="0" dirty="0" smtClean="0"/>
                        <a:t> grand public, de préférence réutilisables, couvrant à la fois le nez, la bouche et le menton, répondant aux spécifications de la Norme AFNOR S76-001</a:t>
                      </a:r>
                    </a:p>
                  </a:txBody>
                  <a:tcPr anchor="ctr"/>
                </a:tc>
              </a:tr>
            </a:tbl>
          </a:graphicData>
        </a:graphic>
      </p:graphicFrame>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373533"/>
            <a:ext cx="173355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754" y="1197337"/>
            <a:ext cx="1545453" cy="125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2"/>
          <p:cNvSpPr>
            <a:spLocks noGrp="1"/>
          </p:cNvSpPr>
          <p:nvPr>
            <p:ph type="title"/>
          </p:nvPr>
        </p:nvSpPr>
        <p:spPr>
          <a:xfrm>
            <a:off x="446856" y="5805264"/>
            <a:ext cx="8229600" cy="792088"/>
          </a:xfrm>
        </p:spPr>
        <p:txBody>
          <a:bodyPr>
            <a:normAutofit/>
          </a:bodyPr>
          <a:lstStyle/>
          <a:p>
            <a:pPr algn="just"/>
            <a:r>
              <a:rPr lang="fr-FR" sz="1200" b="1" dirty="0">
                <a:solidFill>
                  <a:schemeClr val="tx1"/>
                </a:solidFill>
              </a:rPr>
              <a:t>S</a:t>
            </a:r>
            <a:r>
              <a:rPr lang="fr-FR" sz="1200" b="1" dirty="0" smtClean="0">
                <a:solidFill>
                  <a:schemeClr val="tx1"/>
                </a:solidFill>
              </a:rPr>
              <a:t>elon le Protocole </a:t>
            </a:r>
            <a:r>
              <a:rPr lang="fr-FR" sz="1200" b="1" dirty="0">
                <a:solidFill>
                  <a:schemeClr val="tx1"/>
                </a:solidFill>
              </a:rPr>
              <a:t>National « Assurer la santé et la sécurité des salariés en entreprise face à l’épidémie de Covid-19 » du 31 août </a:t>
            </a:r>
            <a:r>
              <a:rPr lang="fr-FR" sz="1200" b="1" dirty="0" smtClean="0">
                <a:solidFill>
                  <a:schemeClr val="tx1"/>
                </a:solidFill>
              </a:rPr>
              <a:t>2020 - </a:t>
            </a:r>
            <a:r>
              <a:rPr lang="fr-FR" sz="1200" b="1" i="1" dirty="0">
                <a:solidFill>
                  <a:schemeClr val="tx1"/>
                </a:solidFill>
              </a:rPr>
              <a:t>Ministère du Travail, de l’Emploi et de l’Insertion</a:t>
            </a:r>
            <a:r>
              <a:rPr lang="fr-FR" sz="1200" b="1" dirty="0">
                <a:solidFill>
                  <a:schemeClr val="tx1"/>
                </a:solidFill>
              </a:rPr>
              <a:t> </a:t>
            </a:r>
            <a:endParaRPr lang="fr-FR" sz="1200" dirty="0">
              <a:solidFill>
                <a:schemeClr val="tx1"/>
              </a:solidFill>
            </a:endParaRPr>
          </a:p>
        </p:txBody>
      </p:sp>
      <p:sp>
        <p:nvSpPr>
          <p:cNvPr id="9" name="Titre 2"/>
          <p:cNvSpPr txBox="1">
            <a:spLocks/>
          </p:cNvSpPr>
          <p:nvPr/>
        </p:nvSpPr>
        <p:spPr>
          <a:xfrm>
            <a:off x="179512" y="-27384"/>
            <a:ext cx="8229600" cy="1143000"/>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2800" kern="1200">
                <a:solidFill>
                  <a:schemeClr val="bg1"/>
                </a:solidFill>
                <a:latin typeface="Comfortaa" panose="00000500000000000000" pitchFamily="2" charset="0"/>
                <a:ea typeface="+mj-ea"/>
                <a:cs typeface="+mj-cs"/>
              </a:defRPr>
            </a:lvl1pPr>
          </a:lstStyle>
          <a:p>
            <a:pPr algn="just"/>
            <a:r>
              <a:rPr lang="fr-FR" sz="1800" b="1" dirty="0" smtClean="0"/>
              <a:t>Protocole National « Assurer la santé et la sécurité des salariés en entreprise face à l’épidémie de Covid-19 » du 31 août 2020 - </a:t>
            </a:r>
            <a:r>
              <a:rPr lang="fr-FR" sz="1600" b="1" i="1" dirty="0" smtClean="0"/>
              <a:t>Ministère du Travail, de l’Emploi et de l’Insertion</a:t>
            </a:r>
            <a:r>
              <a:rPr lang="fr-FR" sz="2000" b="1" dirty="0" smtClean="0"/>
              <a:t> </a:t>
            </a:r>
            <a:endParaRPr lang="fr-FR" dirty="0"/>
          </a:p>
        </p:txBody>
      </p:sp>
    </p:spTree>
    <p:extLst>
      <p:ext uri="{BB962C8B-B14F-4D97-AF65-F5344CB8AC3E}">
        <p14:creationId xmlns:p14="http://schemas.microsoft.com/office/powerpoint/2010/main" val="4070880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116632"/>
            <a:ext cx="9144000" cy="504056"/>
          </a:xfrm>
        </p:spPr>
        <p:txBody>
          <a:bodyPr>
            <a:noAutofit/>
          </a:bodyPr>
          <a:lstStyle/>
          <a:p>
            <a:r>
              <a:rPr lang="fr-FR" sz="1800" b="1" dirty="0"/>
              <a:t>Conditions du port du masque depuis le </a:t>
            </a:r>
            <a:r>
              <a:rPr lang="fr-FR" sz="1800" b="1" dirty="0" smtClean="0"/>
              <a:t>01/09/2020 (annexe 4 du protocole national)</a:t>
            </a:r>
            <a:endParaRPr lang="fr-FR" sz="1800"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982409056"/>
              </p:ext>
            </p:extLst>
          </p:nvPr>
        </p:nvGraphicFramePr>
        <p:xfrm>
          <a:off x="179512" y="692696"/>
          <a:ext cx="8784975" cy="6169152"/>
        </p:xfrm>
        <a:graphic>
          <a:graphicData uri="http://schemas.openxmlformats.org/drawingml/2006/table">
            <a:tbl>
              <a:tblPr firstRow="1" firstCol="1" bandRow="1">
                <a:tableStyleId>{93296810-A885-4BE3-A3E7-6D5BEEA58F35}</a:tableStyleId>
              </a:tblPr>
              <a:tblGrid>
                <a:gridCol w="1556642"/>
                <a:gridCol w="1532231"/>
                <a:gridCol w="1485286"/>
                <a:gridCol w="1485286"/>
                <a:gridCol w="1430834"/>
                <a:gridCol w="1294696"/>
              </a:tblGrid>
              <a:tr h="156579">
                <a:tc rowSpan="2">
                  <a:txBody>
                    <a:bodyPr/>
                    <a:lstStyle/>
                    <a:p>
                      <a:pPr algn="ctr">
                        <a:lnSpc>
                          <a:spcPct val="115000"/>
                        </a:lnSpc>
                        <a:spcAft>
                          <a:spcPts val="0"/>
                        </a:spcAft>
                      </a:pPr>
                      <a:r>
                        <a:rPr lang="fr-FR" sz="1100" dirty="0">
                          <a:effectLst/>
                        </a:rPr>
                        <a:t>Mesures de prévention</a:t>
                      </a:r>
                      <a:endParaRPr lang="fr-FR" sz="1100" dirty="0">
                        <a:effectLst/>
                        <a:latin typeface="Calibri"/>
                        <a:ea typeface="Calibri"/>
                        <a:cs typeface="Times New Roman"/>
                      </a:endParaRPr>
                    </a:p>
                  </a:txBody>
                  <a:tcPr marL="31569" marR="31569" marT="0" marB="0" anchor="ctr"/>
                </a:tc>
                <a:tc gridSpan="5">
                  <a:txBody>
                    <a:bodyPr/>
                    <a:lstStyle/>
                    <a:p>
                      <a:pPr algn="ctr">
                        <a:lnSpc>
                          <a:spcPct val="115000"/>
                        </a:lnSpc>
                        <a:spcAft>
                          <a:spcPts val="0"/>
                        </a:spcAft>
                      </a:pPr>
                      <a:r>
                        <a:rPr lang="fr-FR" sz="1100" dirty="0">
                          <a:effectLst/>
                        </a:rPr>
                        <a:t>Circulation du virus</a:t>
                      </a:r>
                      <a:endParaRPr lang="fr-FR" sz="1100" dirty="0">
                        <a:effectLst/>
                        <a:latin typeface="Calibri"/>
                        <a:ea typeface="Calibri"/>
                        <a:cs typeface="Times New Roman"/>
                      </a:endParaRPr>
                    </a:p>
                  </a:txBody>
                  <a:tcPr marL="31569" marR="31569"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87192">
                <a:tc vMerge="1">
                  <a:txBody>
                    <a:bodyPr/>
                    <a:lstStyle/>
                    <a:p>
                      <a:endParaRPr lang="fr-FR"/>
                    </a:p>
                  </a:txBody>
                  <a:tcPr/>
                </a:tc>
                <a:tc>
                  <a:txBody>
                    <a:bodyPr/>
                    <a:lstStyle/>
                    <a:p>
                      <a:pPr algn="ctr">
                        <a:lnSpc>
                          <a:spcPct val="115000"/>
                        </a:lnSpc>
                        <a:spcAft>
                          <a:spcPts val="0"/>
                        </a:spcAft>
                      </a:pPr>
                      <a:r>
                        <a:rPr lang="fr-FR" sz="1100" dirty="0">
                          <a:effectLst/>
                        </a:rPr>
                        <a:t>Etat d’urgence sanitaire</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Elevé (TI &gt; 50)</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Modéré (11&lt;TI&lt;50)</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Limité (TI&lt;11)</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Nulle</a:t>
                      </a:r>
                      <a:endParaRPr lang="fr-FR" sz="1100" dirty="0">
                        <a:effectLst/>
                        <a:latin typeface="Calibri"/>
                        <a:ea typeface="Calibri"/>
                        <a:cs typeface="Times New Roman"/>
                      </a:endParaRPr>
                    </a:p>
                  </a:txBody>
                  <a:tcPr marL="31569" marR="31569" marT="0" marB="0" anchor="ctr"/>
                </a:tc>
              </a:tr>
              <a:tr h="156579">
                <a:tc>
                  <a:txBody>
                    <a:bodyPr/>
                    <a:lstStyle/>
                    <a:p>
                      <a:pPr algn="ctr">
                        <a:lnSpc>
                          <a:spcPct val="115000"/>
                        </a:lnSpc>
                        <a:spcAft>
                          <a:spcPts val="0"/>
                        </a:spcAft>
                      </a:pPr>
                      <a:r>
                        <a:rPr lang="fr-FR" sz="1100">
                          <a:effectLst/>
                        </a:rPr>
                        <a:t>Distanciation</a:t>
                      </a:r>
                      <a:endParaRPr lang="fr-FR" sz="1100">
                        <a:effectLst/>
                        <a:latin typeface="Calibri"/>
                        <a:ea typeface="Calibri"/>
                        <a:cs typeface="Times New Roman"/>
                      </a:endParaRPr>
                    </a:p>
                  </a:txBody>
                  <a:tcPr marL="31569" marR="31569" marT="0" marB="0" anchor="ctr"/>
                </a:tc>
                <a:tc gridSpan="5">
                  <a:txBody>
                    <a:bodyPr/>
                    <a:lstStyle/>
                    <a:p>
                      <a:pPr algn="ctr">
                        <a:lnSpc>
                          <a:spcPct val="115000"/>
                        </a:lnSpc>
                        <a:spcAft>
                          <a:spcPts val="0"/>
                        </a:spcAft>
                      </a:pPr>
                      <a:r>
                        <a:rPr lang="fr-FR" sz="1100" dirty="0">
                          <a:effectLst/>
                        </a:rPr>
                        <a:t>Oui</a:t>
                      </a:r>
                      <a:endParaRPr lang="fr-FR" sz="1100" dirty="0">
                        <a:effectLst/>
                        <a:latin typeface="Calibri"/>
                        <a:ea typeface="Calibri"/>
                        <a:cs typeface="Times New Roman"/>
                      </a:endParaRPr>
                    </a:p>
                  </a:txBody>
                  <a:tcPr marL="31569" marR="31569"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56579">
                <a:tc>
                  <a:txBody>
                    <a:bodyPr/>
                    <a:lstStyle/>
                    <a:p>
                      <a:pPr algn="ctr">
                        <a:lnSpc>
                          <a:spcPct val="115000"/>
                        </a:lnSpc>
                        <a:spcAft>
                          <a:spcPts val="0"/>
                        </a:spcAft>
                      </a:pPr>
                      <a:r>
                        <a:rPr lang="fr-FR" sz="1100">
                          <a:effectLst/>
                        </a:rPr>
                        <a:t>Port du masque</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Oui</a:t>
                      </a:r>
                      <a:endParaRPr lang="fr-FR" sz="1100">
                        <a:effectLst/>
                        <a:latin typeface="Calibri"/>
                        <a:ea typeface="Calibri"/>
                        <a:cs typeface="Times New Roman"/>
                      </a:endParaRPr>
                    </a:p>
                  </a:txBody>
                  <a:tcPr marL="31569" marR="31569" marT="0" marB="0" anchor="ctr"/>
                </a:tc>
                <a:tc gridSpan="4">
                  <a:txBody>
                    <a:bodyPr/>
                    <a:lstStyle/>
                    <a:p>
                      <a:pPr algn="ctr">
                        <a:lnSpc>
                          <a:spcPct val="115000"/>
                        </a:lnSpc>
                        <a:spcAft>
                          <a:spcPts val="0"/>
                        </a:spcAft>
                      </a:pPr>
                      <a:r>
                        <a:rPr lang="fr-FR" sz="1100" dirty="0">
                          <a:effectLst/>
                        </a:rPr>
                        <a:t>Non si respect des critères cochés ci-dessous</a:t>
                      </a:r>
                      <a:endParaRPr lang="fr-FR" sz="1100" dirty="0">
                        <a:effectLst/>
                        <a:latin typeface="Calibri"/>
                        <a:ea typeface="Calibri"/>
                        <a:cs typeface="Times New Roman"/>
                      </a:endParaRPr>
                    </a:p>
                  </a:txBody>
                  <a:tcPr marL="31569" marR="31569" marT="0" marB="0" anchor="ctr"/>
                </a:tc>
                <a:tc hMerge="1">
                  <a:txBody>
                    <a:bodyPr/>
                    <a:lstStyle/>
                    <a:p>
                      <a:endParaRPr lang="fr-FR"/>
                    </a:p>
                  </a:txBody>
                  <a:tcPr/>
                </a:tc>
                <a:tc hMerge="1">
                  <a:txBody>
                    <a:bodyPr/>
                    <a:lstStyle/>
                    <a:p>
                      <a:endParaRPr lang="fr-FR"/>
                    </a:p>
                  </a:txBody>
                  <a:tcPr/>
                </a:tc>
                <a:tc hMerge="1">
                  <a:txBody>
                    <a:bodyPr/>
                    <a:lstStyle/>
                    <a:p>
                      <a:endParaRPr lang="fr-FR"/>
                    </a:p>
                  </a:txBody>
                  <a:tcPr/>
                </a:tc>
              </a:tr>
              <a:tr h="374383">
                <a:tc>
                  <a:txBody>
                    <a:bodyPr/>
                    <a:lstStyle/>
                    <a:p>
                      <a:pPr algn="ctr">
                        <a:lnSpc>
                          <a:spcPct val="115000"/>
                        </a:lnSpc>
                        <a:spcAft>
                          <a:spcPts val="0"/>
                        </a:spcAft>
                      </a:pPr>
                      <a:r>
                        <a:rPr lang="fr-FR" sz="1100">
                          <a:effectLst/>
                        </a:rPr>
                        <a:t>Ventilation / aération fonctionnelle et efficace </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 </a:t>
                      </a:r>
                      <a:endParaRPr lang="fr-FR" sz="1100">
                        <a:effectLst/>
                        <a:latin typeface="Calibri"/>
                        <a:ea typeface="Calibri"/>
                        <a:cs typeface="Times New Roman"/>
                      </a:endParaRPr>
                    </a:p>
                  </a:txBody>
                  <a:tcPr marL="31569" marR="31569" marT="0" marB="0" anchor="ctr"/>
                </a:tc>
              </a:tr>
              <a:tr h="842363">
                <a:tc>
                  <a:txBody>
                    <a:bodyPr/>
                    <a:lstStyle/>
                    <a:p>
                      <a:pPr algn="ctr">
                        <a:lnSpc>
                          <a:spcPct val="115000"/>
                        </a:lnSpc>
                        <a:spcAft>
                          <a:spcPts val="0"/>
                        </a:spcAft>
                      </a:pPr>
                      <a:r>
                        <a:rPr lang="fr-FR" sz="1100">
                          <a:effectLst/>
                        </a:rPr>
                        <a:t>Existence d’une extraction d’air haute fonctionnelle et proportionnelle au volume et à la fréquentation de la pièce </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 </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 </a:t>
                      </a:r>
                      <a:endParaRPr lang="fr-FR" sz="1100">
                        <a:effectLst/>
                        <a:latin typeface="Calibri"/>
                        <a:ea typeface="Calibri"/>
                        <a:cs typeface="Times New Roman"/>
                      </a:endParaRPr>
                    </a:p>
                  </a:txBody>
                  <a:tcPr marL="31569" marR="31569" marT="0" marB="0" anchor="ctr"/>
                </a:tc>
              </a:tr>
              <a:tr h="322936">
                <a:tc>
                  <a:txBody>
                    <a:bodyPr/>
                    <a:lstStyle/>
                    <a:p>
                      <a:pPr algn="ctr">
                        <a:lnSpc>
                          <a:spcPct val="115000"/>
                        </a:lnSpc>
                        <a:spcAft>
                          <a:spcPts val="0"/>
                        </a:spcAft>
                      </a:pPr>
                      <a:r>
                        <a:rPr lang="fr-FR" sz="1100" dirty="0">
                          <a:effectLst/>
                        </a:rPr>
                        <a:t>Grand volume dans l’espace de travail </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 </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 </a:t>
                      </a:r>
                      <a:endParaRPr lang="fr-FR" sz="1100">
                        <a:effectLst/>
                        <a:latin typeface="Calibri"/>
                        <a:ea typeface="Calibri"/>
                        <a:cs typeface="Times New Roman"/>
                      </a:endParaRPr>
                    </a:p>
                  </a:txBody>
                  <a:tcPr marL="31569" marR="31569" marT="0" marB="0" anchor="ctr"/>
                </a:tc>
              </a:tr>
              <a:tr h="655651">
                <a:tc>
                  <a:txBody>
                    <a:bodyPr/>
                    <a:lstStyle/>
                    <a:p>
                      <a:pPr algn="ctr">
                        <a:lnSpc>
                          <a:spcPct val="115000"/>
                        </a:lnSpc>
                        <a:spcAft>
                          <a:spcPts val="0"/>
                        </a:spcAft>
                      </a:pPr>
                      <a:r>
                        <a:rPr lang="fr-FR" sz="1100">
                          <a:effectLst/>
                        </a:rPr>
                        <a:t>Existence d’écran de protection (ex. vitre ou plexiglas,…) entre les postes de travail </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 </a:t>
                      </a:r>
                      <a:endParaRPr lang="fr-FR" sz="1100">
                        <a:effectLst/>
                        <a:latin typeface="Calibri"/>
                        <a:ea typeface="Calibri"/>
                        <a:cs typeface="Times New Roman"/>
                      </a:endParaRPr>
                    </a:p>
                  </a:txBody>
                  <a:tcPr marL="31569" marR="31569" marT="0" marB="0" anchor="ctr"/>
                </a:tc>
              </a:tr>
              <a:tr h="374383">
                <a:tc>
                  <a:txBody>
                    <a:bodyPr/>
                    <a:lstStyle/>
                    <a:p>
                      <a:pPr algn="ctr">
                        <a:lnSpc>
                          <a:spcPct val="115000"/>
                        </a:lnSpc>
                        <a:spcAft>
                          <a:spcPts val="0"/>
                        </a:spcAft>
                      </a:pPr>
                      <a:r>
                        <a:rPr lang="fr-FR" sz="1100">
                          <a:effectLst/>
                        </a:rPr>
                        <a:t>Mise à disposition de visières pour les salariés </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Non sauf en complément du masque</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r>
              <a:tr h="935960">
                <a:tc>
                  <a:txBody>
                    <a:bodyPr/>
                    <a:lstStyle/>
                    <a:p>
                      <a:pPr algn="ctr">
                        <a:lnSpc>
                          <a:spcPct val="115000"/>
                        </a:lnSpc>
                        <a:spcAft>
                          <a:spcPts val="0"/>
                        </a:spcAft>
                      </a:pPr>
                      <a:r>
                        <a:rPr lang="fr-FR" sz="1100">
                          <a:effectLst/>
                        </a:rPr>
                        <a:t>Nombre de personnes réduits permettant d’éviter une forte densité de personnes dans l’espace de travail (au moins 4m2) </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 </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 </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 </a:t>
                      </a:r>
                      <a:endParaRPr lang="fr-FR" sz="1100">
                        <a:effectLst/>
                        <a:latin typeface="Calibri"/>
                        <a:ea typeface="Calibri"/>
                        <a:cs typeface="Times New Roman"/>
                      </a:endParaRPr>
                    </a:p>
                  </a:txBody>
                  <a:tcPr marL="31569" marR="31569" marT="0" marB="0" anchor="ctr"/>
                </a:tc>
              </a:tr>
              <a:tr h="842363">
                <a:tc>
                  <a:txBody>
                    <a:bodyPr/>
                    <a:lstStyle/>
                    <a:p>
                      <a:pPr algn="ctr">
                        <a:lnSpc>
                          <a:spcPct val="115000"/>
                        </a:lnSpc>
                        <a:spcAft>
                          <a:spcPts val="0"/>
                        </a:spcAft>
                      </a:pPr>
                      <a:r>
                        <a:rPr lang="fr-FR" sz="1100" dirty="0">
                          <a:effectLst/>
                        </a:rPr>
                        <a:t>Politique sanitaire avec référent Covid-19 et capacité à l’auto-éviction en cas de symptômes (ou capacité rapide de dépistage)</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a:effectLst/>
                        </a:rPr>
                        <a:t>X</a:t>
                      </a:r>
                      <a:endParaRPr lang="fr-FR" sz="110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c>
                  <a:txBody>
                    <a:bodyPr/>
                    <a:lstStyle/>
                    <a:p>
                      <a:pPr algn="ctr">
                        <a:lnSpc>
                          <a:spcPct val="115000"/>
                        </a:lnSpc>
                        <a:spcAft>
                          <a:spcPts val="0"/>
                        </a:spcAft>
                      </a:pPr>
                      <a:r>
                        <a:rPr lang="fr-FR" sz="1100" dirty="0">
                          <a:effectLst/>
                        </a:rPr>
                        <a:t>X</a:t>
                      </a:r>
                      <a:endParaRPr lang="fr-FR" sz="1100" dirty="0">
                        <a:effectLst/>
                        <a:latin typeface="Calibri"/>
                        <a:ea typeface="Calibri"/>
                        <a:cs typeface="Times New Roman"/>
                      </a:endParaRPr>
                    </a:p>
                  </a:txBody>
                  <a:tcPr marL="31569" marR="31569" marT="0" marB="0" anchor="ctr"/>
                </a:tc>
              </a:tr>
            </a:tbl>
          </a:graphicData>
        </a:graphic>
      </p:graphicFrame>
      <p:sp>
        <p:nvSpPr>
          <p:cNvPr id="7" name="Rectangle 1"/>
          <p:cNvSpPr>
            <a:spLocks noChangeArrowheads="1"/>
          </p:cNvSpPr>
          <p:nvPr/>
        </p:nvSpPr>
        <p:spPr bwMode="auto">
          <a:xfrm>
            <a:off x="320516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smtClean="0">
                <a:ln>
                  <a:noFill/>
                </a:ln>
                <a:solidFill>
                  <a:schemeClr val="tx1"/>
                </a:solidFill>
                <a:effectLst/>
                <a:latin typeface="Arial" pitchFamily="34" charset="0"/>
                <a:cs typeface="Arial" pitchFamily="34" charset="0"/>
              </a:rPr>
              <a:t/>
            </a:r>
            <a:br>
              <a:rPr kumimoji="0" lang="fr-FR" altLang="fr-FR" sz="1800" b="0" i="0" u="none" strike="noStrike" cap="none" normalizeH="0" baseline="0" smtClean="0">
                <a:ln>
                  <a:noFill/>
                </a:ln>
                <a:solidFill>
                  <a:schemeClr val="tx1"/>
                </a:solidFill>
                <a:effectLst/>
                <a:latin typeface="Arial" pitchFamily="34" charset="0"/>
                <a:cs typeface="Arial" pitchFamily="34" charset="0"/>
              </a:rPr>
            </a:b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48752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1400"/>
            <a:ext cx="4840759" cy="683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298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09989"/>
            <a:ext cx="4968552" cy="702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71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buNone/>
            </a:pPr>
            <a:endParaRPr lang="fr-FR" dirty="0"/>
          </a:p>
          <a:p>
            <a:pPr marL="0" indent="0" algn="ctr">
              <a:buNone/>
            </a:pPr>
            <a:endParaRPr lang="fr-FR" dirty="0" smtClean="0"/>
          </a:p>
          <a:p>
            <a:pPr marL="0" indent="0" algn="ctr">
              <a:buNone/>
            </a:pPr>
            <a:endParaRPr lang="fr-FR" dirty="0"/>
          </a:p>
        </p:txBody>
      </p:sp>
      <p:sp>
        <p:nvSpPr>
          <p:cNvPr id="3" name="ZoneTexte 2"/>
          <p:cNvSpPr txBox="1"/>
          <p:nvPr/>
        </p:nvSpPr>
        <p:spPr>
          <a:xfrm>
            <a:off x="323528" y="4272677"/>
            <a:ext cx="8424936" cy="646331"/>
          </a:xfrm>
          <a:prstGeom prst="rect">
            <a:avLst/>
          </a:prstGeom>
          <a:noFill/>
        </p:spPr>
        <p:txBody>
          <a:bodyPr wrap="square" rtlCol="0">
            <a:spAutoFit/>
          </a:bodyPr>
          <a:lstStyle/>
          <a:p>
            <a:pPr marL="285750" indent="-285750" algn="just">
              <a:buFont typeface="Wingdings" panose="05000000000000000000" pitchFamily="2" charset="2"/>
              <a:buChar char="ü"/>
            </a:pPr>
            <a:endParaRPr lang="fr-FR" dirty="0"/>
          </a:p>
          <a:p>
            <a:pPr marL="285750" indent="-285750" algn="just">
              <a:buFont typeface="Wingdings" panose="05000000000000000000" pitchFamily="2" charset="2"/>
              <a:buChar char="ü"/>
            </a:pPr>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494530157"/>
              </p:ext>
            </p:extLst>
          </p:nvPr>
        </p:nvGraphicFramePr>
        <p:xfrm>
          <a:off x="0" y="1628800"/>
          <a:ext cx="9144000" cy="5031580"/>
        </p:xfrm>
        <a:graphic>
          <a:graphicData uri="http://schemas.openxmlformats.org/drawingml/2006/table">
            <a:tbl>
              <a:tblPr firstRow="1" bandRow="1">
                <a:tableStyleId>{16D9F66E-5EB9-4882-86FB-DCBF35E3C3E4}</a:tableStyleId>
              </a:tblPr>
              <a:tblGrid>
                <a:gridCol w="1932878"/>
                <a:gridCol w="7211122"/>
              </a:tblGrid>
              <a:tr h="2105500">
                <a:tc>
                  <a:txBody>
                    <a:bodyPr/>
                    <a:lstStyle/>
                    <a:p>
                      <a:pPr algn="ctr"/>
                      <a:r>
                        <a:rPr lang="fr-FR" dirty="0" smtClean="0"/>
                        <a:t>Visières</a:t>
                      </a:r>
                      <a:endParaRPr lang="fr-FR"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smtClean="0"/>
                        <a:t>Ne sont pas une alternative au port du masque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smtClean="0"/>
                        <a:t>Sont un moyen supplémentaire de protection du visage et des yeux face au virus transmis par les gouttelettes, en complément du port de masque, et en situation régulière de proximité avec plusieurs personnes, lorsqu’un dispositif de séparation n’est pas possible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smtClean="0"/>
                        <a:t>Doivent être nettoyées avec un produit actif sur le virus plusieurs fois par jour et notamment après chaque utilisation</a:t>
                      </a:r>
                    </a:p>
                  </a:txBody>
                  <a:tcPr/>
                </a:tc>
              </a:tr>
              <a:tr h="515004">
                <a:tc>
                  <a:txBody>
                    <a:bodyPr/>
                    <a:lstStyle/>
                    <a:p>
                      <a:pPr algn="ctr"/>
                      <a:r>
                        <a:rPr lang="fr-FR" b="1" dirty="0" smtClean="0"/>
                        <a:t>Sur-blouses</a:t>
                      </a:r>
                    </a:p>
                    <a:p>
                      <a:pPr algn="ctr"/>
                      <a:r>
                        <a:rPr lang="fr-FR" b="1" dirty="0" smtClean="0"/>
                        <a:t>Charlottes</a:t>
                      </a:r>
                      <a:endParaRPr lang="fr-FR"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Utilisés en cas d’impossibilité de mettre en œuvre de façon permanente les gestes barrières, d’utiliser des équipements de protection collective ou lorsque l’activité le nécessite (ex : risque de contamination des vêtements au contact de surfaces potentiellement contaminées)</a:t>
                      </a:r>
                    </a:p>
                  </a:txBody>
                  <a:tcPr/>
                </a:tc>
              </a:tr>
              <a:tr h="515004">
                <a:tc>
                  <a:txBody>
                    <a:bodyPr/>
                    <a:lstStyle/>
                    <a:p>
                      <a:pPr marL="0" algn="ctr" defTabSz="914400" rtl="0" eaLnBrk="1" latinLnBrk="0" hangingPunct="1"/>
                      <a:r>
                        <a:rPr lang="fr-FR" sz="1800" b="1" kern="1200" dirty="0" smtClean="0">
                          <a:solidFill>
                            <a:schemeClr val="dk1"/>
                          </a:solidFill>
                          <a:latin typeface="+mn-lt"/>
                          <a:ea typeface="+mn-ea"/>
                          <a:cs typeface="+mn-cs"/>
                        </a:rPr>
                        <a:t>Gants</a:t>
                      </a:r>
                      <a:endParaRPr lang="fr-FR" sz="1800" b="1" kern="1200" dirty="0">
                        <a:solidFill>
                          <a:schemeClr val="dk1"/>
                        </a:solidFill>
                        <a:latin typeface="+mn-lt"/>
                        <a:ea typeface="+mn-ea"/>
                        <a:cs typeface="+mn-cs"/>
                      </a:endParaRPr>
                    </a:p>
                  </a:txBody>
                  <a:tcPr anchor="ct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smtClean="0">
                          <a:solidFill>
                            <a:schemeClr val="dk1"/>
                          </a:solidFill>
                          <a:latin typeface="+mn-lt"/>
                          <a:ea typeface="+mn-ea"/>
                          <a:cs typeface="+mn-cs"/>
                        </a:rPr>
                        <a:t>Ne pas porter les mains gantées au visage</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smtClean="0">
                          <a:solidFill>
                            <a:schemeClr val="dk1"/>
                          </a:solidFill>
                          <a:latin typeface="+mn-lt"/>
                          <a:ea typeface="+mn-ea"/>
                          <a:cs typeface="+mn-cs"/>
                        </a:rPr>
                        <a:t>Oter les gants en faisant attention de ne pas toucher sa peau avec la partie extérieure du gant</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smtClean="0">
                          <a:solidFill>
                            <a:schemeClr val="dk1"/>
                          </a:solidFill>
                          <a:latin typeface="+mn-lt"/>
                          <a:ea typeface="+mn-ea"/>
                          <a:cs typeface="+mn-cs"/>
                        </a:rPr>
                        <a:t>Jeter ses gants dans une poubelle après chaque utilisation</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smtClean="0">
                          <a:solidFill>
                            <a:schemeClr val="dk1"/>
                          </a:solidFill>
                          <a:latin typeface="+mn-lt"/>
                          <a:ea typeface="+mn-ea"/>
                          <a:cs typeface="+mn-cs"/>
                        </a:rPr>
                        <a:t>Se laver les mains ou réaliser une friction hydro-alcoolique après avoir ôté ses gants</a:t>
                      </a:r>
                      <a:endParaRPr lang="fr-FR" sz="1800" b="0" kern="1200" dirty="0">
                        <a:solidFill>
                          <a:schemeClr val="dk1"/>
                        </a:solidFill>
                        <a:latin typeface="+mn-lt"/>
                        <a:ea typeface="+mn-ea"/>
                        <a:cs typeface="+mn-cs"/>
                      </a:endParaRPr>
                    </a:p>
                  </a:txBody>
                  <a:tcPr/>
                </a:tc>
              </a:tr>
            </a:tbl>
          </a:graphicData>
        </a:graphic>
      </p:graphicFrame>
      <p:sp>
        <p:nvSpPr>
          <p:cNvPr id="7" name="Titre 2"/>
          <p:cNvSpPr txBox="1">
            <a:spLocks/>
          </p:cNvSpPr>
          <p:nvPr/>
        </p:nvSpPr>
        <p:spPr>
          <a:xfrm>
            <a:off x="179512" y="-27384"/>
            <a:ext cx="8229600" cy="1143000"/>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2800" kern="1200">
                <a:solidFill>
                  <a:schemeClr val="bg1"/>
                </a:solidFill>
                <a:latin typeface="Comfortaa" panose="00000500000000000000" pitchFamily="2" charset="0"/>
                <a:ea typeface="+mj-ea"/>
                <a:cs typeface="+mj-cs"/>
              </a:defRPr>
            </a:lvl1pPr>
          </a:lstStyle>
          <a:p>
            <a:pPr algn="just"/>
            <a:r>
              <a:rPr lang="fr-FR" sz="1800" b="1" dirty="0" smtClean="0"/>
              <a:t>Protocole National « Assurer la santé et la sécurité des salariés en entreprise face à l’épidémie de Covid-19 » du 31 août 2020 - </a:t>
            </a:r>
            <a:r>
              <a:rPr lang="fr-FR" sz="1600" b="1" i="1" dirty="0" smtClean="0"/>
              <a:t>Ministère du Travail, de l’Emploi et de l’Insertion</a:t>
            </a:r>
            <a:r>
              <a:rPr lang="fr-FR" sz="2000" b="1" dirty="0" smtClean="0"/>
              <a:t> </a:t>
            </a:r>
            <a:endParaRPr lang="fr-FR" dirty="0"/>
          </a:p>
        </p:txBody>
      </p:sp>
    </p:spTree>
    <p:extLst>
      <p:ext uri="{BB962C8B-B14F-4D97-AF65-F5344CB8AC3E}">
        <p14:creationId xmlns:p14="http://schemas.microsoft.com/office/powerpoint/2010/main" val="2757278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b="1" dirty="0" smtClean="0"/>
              <a:t>Les tests de dépistage : </a:t>
            </a:r>
          </a:p>
        </p:txBody>
      </p:sp>
      <p:sp>
        <p:nvSpPr>
          <p:cNvPr id="6"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sp>
        <p:nvSpPr>
          <p:cNvPr id="3" name="ZoneTexte 2"/>
          <p:cNvSpPr txBox="1"/>
          <p:nvPr/>
        </p:nvSpPr>
        <p:spPr>
          <a:xfrm>
            <a:off x="323528" y="2132856"/>
            <a:ext cx="8424936" cy="5632311"/>
          </a:xfrm>
          <a:prstGeom prst="rect">
            <a:avLst/>
          </a:prstGeom>
          <a:noFill/>
        </p:spPr>
        <p:txBody>
          <a:bodyPr wrap="square" rtlCol="0">
            <a:spAutoFit/>
          </a:bodyPr>
          <a:lstStyle/>
          <a:p>
            <a:pPr marL="285750" indent="-285750" algn="just">
              <a:buFont typeface="Wingdings" panose="05000000000000000000" pitchFamily="2" charset="2"/>
              <a:buChar char="ü"/>
            </a:pPr>
            <a:r>
              <a:rPr lang="fr-FR" dirty="0" smtClean="0"/>
              <a:t>Les entreprises ont un rôle à jouer dans la stratégie nationale de dépistage :</a:t>
            </a:r>
          </a:p>
          <a:p>
            <a:pPr marL="285750" indent="-285750" algn="just">
              <a:buFont typeface="Wingdings" panose="05000000000000000000" pitchFamily="2" charset="2"/>
              <a:buChar char="ü"/>
            </a:pPr>
            <a:endParaRPr lang="fr-FR" dirty="0"/>
          </a:p>
          <a:p>
            <a:pPr marL="742950" lvl="1" indent="-285750" algn="just">
              <a:buFont typeface="Courier New" panose="02070309020205020404" pitchFamily="49" charset="0"/>
              <a:buChar char="o"/>
            </a:pPr>
            <a:r>
              <a:rPr lang="fr-FR" dirty="0"/>
              <a:t>En relayant les messages des autorités sanitaires</a:t>
            </a:r>
          </a:p>
          <a:p>
            <a:pPr marL="742950" lvl="1" indent="-285750" algn="just">
              <a:buFont typeface="Courier New" panose="02070309020205020404" pitchFamily="49" charset="0"/>
              <a:buChar char="o"/>
            </a:pPr>
            <a:r>
              <a:rPr lang="fr-FR" dirty="0"/>
              <a:t>En renvoyant à leur domicile les personnes symptomatiques et en les incitant à consulter sans délai un médecin</a:t>
            </a:r>
          </a:p>
          <a:p>
            <a:pPr marL="742950" lvl="1" indent="-285750" algn="just">
              <a:buFont typeface="Courier New" panose="02070309020205020404" pitchFamily="49" charset="0"/>
              <a:buChar char="o"/>
            </a:pPr>
            <a:r>
              <a:rPr lang="fr-FR" dirty="0"/>
              <a:t>En évaluant précisément les risques de contamination encourus sur les lieux de travail qui ne peuvent être évités et en mettant en place en conséquence des mesures de protection qui limiteront le nombre de personnes pouvant être en contact à risque avec un porteur du virus, symptomatique ou non</a:t>
            </a:r>
          </a:p>
          <a:p>
            <a:pPr marL="742950" lvl="1" indent="-285750" algn="just">
              <a:buFont typeface="Courier New" panose="02070309020205020404" pitchFamily="49" charset="0"/>
              <a:buChar char="o"/>
            </a:pPr>
            <a:r>
              <a:rPr lang="fr-FR" dirty="0"/>
              <a:t>En collaborant avec les autorités sanitaires si elles venaient à être contactées dans le cadre du « contact </a:t>
            </a:r>
            <a:r>
              <a:rPr lang="fr-FR" dirty="0" err="1"/>
              <a:t>tracing</a:t>
            </a:r>
            <a:r>
              <a:rPr lang="fr-FR" dirty="0"/>
              <a:t> » (traçage des contacts) ou pour l’organisation d’une campagne de dépistage en cas de détection d’un cluster</a:t>
            </a:r>
          </a:p>
          <a:p>
            <a:pPr algn="just"/>
            <a:endParaRPr lang="fr-FR" dirty="0" smtClean="0"/>
          </a:p>
          <a:p>
            <a:pPr algn="just"/>
            <a:endParaRPr lang="fr-FR" dirty="0" smtClean="0"/>
          </a:p>
          <a:p>
            <a:pPr marL="285750" indent="-285750" algn="just">
              <a:buFont typeface="Wingdings" panose="05000000000000000000" pitchFamily="2" charset="2"/>
              <a:buChar char="ü"/>
            </a:pPr>
            <a:r>
              <a:rPr lang="fr-FR" dirty="0" smtClean="0"/>
              <a:t>Il n’est pas du rôle des entreprises d’organiser des campagnes de dépistage virologique pour leurs salariés (ni de tests sérologiques)</a:t>
            </a:r>
          </a:p>
          <a:p>
            <a:pPr marL="742950" lvl="1" indent="-285750" algn="just">
              <a:buFont typeface="Courier New" panose="02070309020205020404" pitchFamily="49" charset="0"/>
              <a:buChar char="o"/>
            </a:pPr>
            <a:endParaRPr lang="fr-FR" dirty="0"/>
          </a:p>
          <a:p>
            <a:pPr lvl="1" algn="just"/>
            <a:endParaRPr lang="fr-FR" dirty="0"/>
          </a:p>
          <a:p>
            <a:pPr algn="just"/>
            <a:endParaRPr lang="fr-FR" dirty="0" smtClean="0"/>
          </a:p>
          <a:p>
            <a:pPr algn="just"/>
            <a:endParaRPr lang="fr-FR" dirty="0"/>
          </a:p>
        </p:txBody>
      </p:sp>
    </p:spTree>
    <p:extLst>
      <p:ext uri="{BB962C8B-B14F-4D97-AF65-F5344CB8AC3E}">
        <p14:creationId xmlns:p14="http://schemas.microsoft.com/office/powerpoint/2010/main" val="1243819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b="1" dirty="0" smtClean="0"/>
              <a:t>La prise de température : </a:t>
            </a:r>
          </a:p>
        </p:txBody>
      </p:sp>
      <p:sp>
        <p:nvSpPr>
          <p:cNvPr id="6"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sp>
        <p:nvSpPr>
          <p:cNvPr id="3" name="ZoneTexte 2"/>
          <p:cNvSpPr txBox="1"/>
          <p:nvPr/>
        </p:nvSpPr>
        <p:spPr>
          <a:xfrm>
            <a:off x="323528" y="2132856"/>
            <a:ext cx="8424936" cy="3416320"/>
          </a:xfrm>
          <a:prstGeom prst="rect">
            <a:avLst/>
          </a:prstGeom>
          <a:noFill/>
        </p:spPr>
        <p:txBody>
          <a:bodyPr wrap="square" rtlCol="0">
            <a:spAutoFit/>
          </a:bodyPr>
          <a:lstStyle/>
          <a:p>
            <a:pPr marL="742950" lvl="1" indent="-285750" algn="just">
              <a:buFont typeface="Wingdings" panose="05000000000000000000" pitchFamily="2" charset="2"/>
              <a:buChar char="ü"/>
            </a:pPr>
            <a:r>
              <a:rPr lang="fr-FR" dirty="0" smtClean="0"/>
              <a:t>Un contrôle de température à l’entrée des établissements  n’est pas recommandé (mais possible à condition qu’il n’y ait pas de relevé de température). Le salarié est en droit de le refuser. Si l’employeur, devant ce refus, ne laisse pas le salarié accéder à son poste, il peut être tenu de lui verser le salaire correspondant à la journée de travail perdue</a:t>
            </a:r>
          </a:p>
          <a:p>
            <a:pPr lvl="1" algn="just"/>
            <a:endParaRPr lang="fr-FR" dirty="0" smtClean="0"/>
          </a:p>
          <a:p>
            <a:pPr marL="742950" lvl="1" indent="-285750" algn="just">
              <a:buFont typeface="Wingdings" panose="05000000000000000000" pitchFamily="2" charset="2"/>
              <a:buChar char="ü"/>
            </a:pPr>
            <a:r>
              <a:rPr lang="fr-FR" dirty="0" smtClean="0"/>
              <a:t>Il est conseillé à toute personne de mesurer elle-même sa température à son domicile en cas de sensation de fièvre et plus généralement d’auto-surveiller l’apparition de symptômes évocateurs de Covid-19</a:t>
            </a:r>
            <a:endParaRPr lang="fr-FR" dirty="0"/>
          </a:p>
          <a:p>
            <a:pPr lvl="1" algn="just"/>
            <a:endParaRPr lang="fr-FR" dirty="0"/>
          </a:p>
          <a:p>
            <a:pPr algn="just"/>
            <a:endParaRPr lang="fr-FR" dirty="0" smtClean="0"/>
          </a:p>
          <a:p>
            <a:pPr algn="just"/>
            <a:endParaRPr lang="fr-FR" dirty="0"/>
          </a:p>
        </p:txBody>
      </p:sp>
    </p:spTree>
    <p:extLst>
      <p:ext uri="{BB962C8B-B14F-4D97-AF65-F5344CB8AC3E}">
        <p14:creationId xmlns:p14="http://schemas.microsoft.com/office/powerpoint/2010/main" val="133350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996952"/>
            <a:ext cx="8496944" cy="1470025"/>
          </a:xfrm>
        </p:spPr>
        <p:txBody>
          <a:bodyPr>
            <a:noAutofit/>
          </a:bodyPr>
          <a:lstStyle/>
          <a:p>
            <a:pPr algn="l"/>
            <a:r>
              <a:rPr lang="fr-FR" sz="4000" dirty="0">
                <a:latin typeface="+mj-lt"/>
              </a:rPr>
              <a:t>5</a:t>
            </a:r>
            <a:r>
              <a:rPr lang="fr-FR" sz="4000" dirty="0" smtClean="0">
                <a:latin typeface="+mj-lt"/>
              </a:rPr>
              <a:t>. La démarche de prévention adaptée à la situation sanitaire actuelle </a:t>
            </a:r>
            <a:br>
              <a:rPr lang="fr-FR" sz="4000" dirty="0" smtClean="0">
                <a:latin typeface="+mj-lt"/>
              </a:rPr>
            </a:br>
            <a:r>
              <a:rPr lang="fr-FR" sz="4000" dirty="0">
                <a:latin typeface="+mj-lt"/>
              </a:rPr>
              <a:t/>
            </a:r>
            <a:br>
              <a:rPr lang="fr-FR" sz="4000" dirty="0">
                <a:latin typeface="+mj-lt"/>
              </a:rPr>
            </a:br>
            <a:r>
              <a:rPr lang="fr-FR" sz="4000" dirty="0">
                <a:latin typeface="+mj-lt"/>
              </a:rPr>
              <a:t/>
            </a:r>
            <a:br>
              <a:rPr lang="fr-FR" sz="4000" dirty="0">
                <a:latin typeface="+mj-lt"/>
              </a:rPr>
            </a:br>
            <a:endParaRPr lang="fr-FR" sz="3600" dirty="0">
              <a:latin typeface="+mj-lt"/>
            </a:endParaRPr>
          </a:p>
        </p:txBody>
      </p:sp>
      <p:sp>
        <p:nvSpPr>
          <p:cNvPr id="4" name="Rectangle 3">
            <a:extLst>
              <a:ext uri="{FF2B5EF4-FFF2-40B4-BE49-F238E27FC236}">
                <a16:creationId xmlns:a16="http://schemas.microsoft.com/office/drawing/2014/main" xmlns="" id="{171DD37B-2DB8-4DDA-AB5E-992EE2A7FF6D}"/>
              </a:ext>
            </a:extLst>
          </p:cNvPr>
          <p:cNvSpPr/>
          <p:nvPr/>
        </p:nvSpPr>
        <p:spPr>
          <a:xfrm>
            <a:off x="179512" y="188640"/>
            <a:ext cx="3312368" cy="187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xmlns="" id="{D9E873AE-DB41-4B1C-BB50-D5A776D40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08" y="404664"/>
            <a:ext cx="2051006" cy="1026904"/>
          </a:xfrm>
          <a:prstGeom prst="rect">
            <a:avLst/>
          </a:prstGeom>
        </p:spPr>
      </p:pic>
      <p:sp>
        <p:nvSpPr>
          <p:cNvPr id="6" name="Sous-titre 5"/>
          <p:cNvSpPr>
            <a:spLocks noGrp="1"/>
          </p:cNvSpPr>
          <p:nvPr>
            <p:ph type="subTitle" idx="1"/>
          </p:nvPr>
        </p:nvSpPr>
        <p:spPr/>
        <p:txBody>
          <a:bodyPr/>
          <a:lstStyle/>
          <a:p>
            <a:endParaRPr lang="fr-FR"/>
          </a:p>
        </p:txBody>
      </p:sp>
    </p:spTree>
    <p:extLst>
      <p:ext uri="{BB962C8B-B14F-4D97-AF65-F5344CB8AC3E}">
        <p14:creationId xmlns:p14="http://schemas.microsoft.com/office/powerpoint/2010/main" val="3773276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lgn="just"/>
            <a:r>
              <a:rPr lang="fr-FR" dirty="0" smtClean="0"/>
              <a:t>Conformément aux principes généraux de prévention en matière de protection de la santé et sécurité au travail, la reprise et la poursuite de l’activité professionnelle impliquent de :</a:t>
            </a:r>
          </a:p>
          <a:p>
            <a:pPr algn="just"/>
            <a:endParaRPr lang="fr-FR" dirty="0"/>
          </a:p>
          <a:p>
            <a:pPr algn="just"/>
            <a:endParaRPr lang="fr-FR" dirty="0" smtClean="0"/>
          </a:p>
          <a:p>
            <a:pPr marL="0" indent="0" algn="just">
              <a:buNone/>
            </a:pPr>
            <a:endParaRPr lang="fr-FR" dirty="0"/>
          </a:p>
        </p:txBody>
      </p:sp>
      <p:sp>
        <p:nvSpPr>
          <p:cNvPr id="3" name="Titre 2"/>
          <p:cNvSpPr>
            <a:spLocks noGrp="1"/>
          </p:cNvSpPr>
          <p:nvPr>
            <p:ph type="title"/>
          </p:nvPr>
        </p:nvSpPr>
        <p:spPr>
          <a:xfrm>
            <a:off x="230832" y="116632"/>
            <a:ext cx="8229600" cy="1143000"/>
          </a:xfrm>
        </p:spPr>
        <p:txBody>
          <a:bodyPr/>
          <a:lstStyle/>
          <a:p>
            <a:r>
              <a:rPr lang="fr-FR" dirty="0" smtClean="0"/>
              <a:t>Démarche de Prévention</a:t>
            </a:r>
            <a:endParaRPr lang="fr-FR" dirty="0"/>
          </a:p>
        </p:txBody>
      </p:sp>
      <p:graphicFrame>
        <p:nvGraphicFramePr>
          <p:cNvPr id="4" name="Diagramme 3"/>
          <p:cNvGraphicFramePr/>
          <p:nvPr>
            <p:extLst>
              <p:ext uri="{D42A27DB-BD31-4B8C-83A1-F6EECF244321}">
                <p14:modId xmlns:p14="http://schemas.microsoft.com/office/powerpoint/2010/main" val="3211673853"/>
              </p:ext>
            </p:extLst>
          </p:nvPr>
        </p:nvGraphicFramePr>
        <p:xfrm>
          <a:off x="74653" y="2276872"/>
          <a:ext cx="903649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p:cNvSpPr txBox="1"/>
          <p:nvPr/>
        </p:nvSpPr>
        <p:spPr>
          <a:xfrm>
            <a:off x="0" y="5594781"/>
            <a:ext cx="9144000" cy="923330"/>
          </a:xfrm>
          <a:prstGeom prst="rect">
            <a:avLst/>
          </a:prstGeom>
          <a:noFill/>
        </p:spPr>
        <p:txBody>
          <a:bodyPr wrap="square" rtlCol="0">
            <a:spAutoFit/>
          </a:bodyPr>
          <a:lstStyle/>
          <a:p>
            <a:pPr algn="ctr"/>
            <a:r>
              <a:rPr lang="fr-FR" b="1" dirty="0" smtClean="0">
                <a:solidFill>
                  <a:srgbClr val="D78336"/>
                </a:solidFill>
              </a:rPr>
              <a:t>Dans le respect du Protocole National « Assurer la santé et la sécurité des salariés en entreprise face à l’épidémie de Covid-19 » du 31 août 2020</a:t>
            </a:r>
          </a:p>
          <a:p>
            <a:pPr algn="ctr"/>
            <a:r>
              <a:rPr lang="fr-FR" b="1" dirty="0" smtClean="0">
                <a:solidFill>
                  <a:srgbClr val="D78336"/>
                </a:solidFill>
              </a:rPr>
              <a:t> </a:t>
            </a:r>
            <a:r>
              <a:rPr lang="fr-FR" b="1" dirty="0">
                <a:solidFill>
                  <a:srgbClr val="D78336"/>
                </a:solidFill>
              </a:rPr>
              <a:t>-</a:t>
            </a:r>
            <a:r>
              <a:rPr lang="fr-FR" b="1" dirty="0" smtClean="0">
                <a:solidFill>
                  <a:srgbClr val="D78336"/>
                </a:solidFill>
              </a:rPr>
              <a:t> Ministère du Travail, de l’Emploi et de l’Insertion -</a:t>
            </a:r>
            <a:endParaRPr lang="fr-FR" b="1" dirty="0">
              <a:solidFill>
                <a:srgbClr val="D78336"/>
              </a:solidFill>
            </a:endParaRPr>
          </a:p>
        </p:txBody>
      </p:sp>
    </p:spTree>
    <p:extLst>
      <p:ext uri="{BB962C8B-B14F-4D97-AF65-F5344CB8AC3E}">
        <p14:creationId xmlns:p14="http://schemas.microsoft.com/office/powerpoint/2010/main" val="1940949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Importance du dialogue social :</a:t>
            </a:r>
            <a:endParaRPr lang="fr-FR" dirty="0"/>
          </a:p>
        </p:txBody>
      </p:sp>
      <p:sp>
        <p:nvSpPr>
          <p:cNvPr id="3" name="Titre 2"/>
          <p:cNvSpPr>
            <a:spLocks noGrp="1"/>
          </p:cNvSpPr>
          <p:nvPr>
            <p:ph type="title"/>
          </p:nvPr>
        </p:nvSpPr>
        <p:spPr/>
        <p:txBody>
          <a:bodyPr>
            <a:normAutofit/>
          </a:bodyPr>
          <a:lstStyle/>
          <a:p>
            <a:pPr algn="just"/>
            <a:r>
              <a:rPr lang="fr-FR" dirty="0"/>
              <a:t>Démarche de Prévention</a:t>
            </a:r>
          </a:p>
        </p:txBody>
      </p:sp>
      <p:graphicFrame>
        <p:nvGraphicFramePr>
          <p:cNvPr id="4" name="Espace réservé du contenu 3"/>
          <p:cNvGraphicFramePr>
            <a:graphicFrameLocks/>
          </p:cNvGraphicFramePr>
          <p:nvPr>
            <p:extLst>
              <p:ext uri="{D42A27DB-BD31-4B8C-83A1-F6EECF244321}">
                <p14:modId xmlns:p14="http://schemas.microsoft.com/office/powerpoint/2010/main" val="954143611"/>
              </p:ext>
            </p:extLst>
          </p:nvPr>
        </p:nvGraphicFramePr>
        <p:xfrm>
          <a:off x="-206784" y="2060848"/>
          <a:ext cx="9344552"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8303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16908" y="2771693"/>
            <a:ext cx="8496944" cy="1470025"/>
          </a:xfrm>
        </p:spPr>
        <p:txBody>
          <a:bodyPr>
            <a:noAutofit/>
          </a:bodyPr>
          <a:lstStyle/>
          <a:p>
            <a:r>
              <a:rPr lang="fr-FR" sz="4000" dirty="0">
                <a:latin typeface="+mj-lt"/>
              </a:rPr>
              <a:t>1</a:t>
            </a:r>
            <a:r>
              <a:rPr lang="fr-FR" sz="4000" dirty="0" smtClean="0">
                <a:latin typeface="+mj-lt"/>
              </a:rPr>
              <a:t>. Le référent COVID-19 :</a:t>
            </a:r>
            <a:r>
              <a:rPr lang="fr-FR" sz="4000" dirty="0">
                <a:latin typeface="+mj-lt"/>
              </a:rPr>
              <a:t/>
            </a:r>
            <a:br>
              <a:rPr lang="fr-FR" sz="4000" dirty="0">
                <a:latin typeface="+mj-lt"/>
              </a:rPr>
            </a:br>
            <a:r>
              <a:rPr lang="fr-FR" sz="4000" dirty="0">
                <a:latin typeface="+mj-lt"/>
              </a:rPr>
              <a:t/>
            </a:r>
            <a:br>
              <a:rPr lang="fr-FR" sz="4000" dirty="0">
                <a:latin typeface="+mj-lt"/>
              </a:rPr>
            </a:br>
            <a:endParaRPr lang="fr-FR" sz="3600" dirty="0">
              <a:latin typeface="+mj-lt"/>
            </a:endParaRPr>
          </a:p>
        </p:txBody>
      </p:sp>
      <p:sp>
        <p:nvSpPr>
          <p:cNvPr id="4" name="Rectangle 3">
            <a:extLst>
              <a:ext uri="{FF2B5EF4-FFF2-40B4-BE49-F238E27FC236}">
                <a16:creationId xmlns:a16="http://schemas.microsoft.com/office/drawing/2014/main" xmlns="" id="{171DD37B-2DB8-4DDA-AB5E-992EE2A7FF6D}"/>
              </a:ext>
            </a:extLst>
          </p:cNvPr>
          <p:cNvSpPr/>
          <p:nvPr/>
        </p:nvSpPr>
        <p:spPr>
          <a:xfrm>
            <a:off x="179512" y="188640"/>
            <a:ext cx="3312368" cy="187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xmlns="" id="{D9E873AE-DB41-4B1C-BB50-D5A776D40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08" y="404664"/>
            <a:ext cx="2051006" cy="1026904"/>
          </a:xfrm>
          <a:prstGeom prst="rect">
            <a:avLst/>
          </a:prstGeom>
        </p:spPr>
      </p:pic>
      <p:sp>
        <p:nvSpPr>
          <p:cNvPr id="5" name="ZoneTexte 4"/>
          <p:cNvSpPr txBox="1"/>
          <p:nvPr/>
        </p:nvSpPr>
        <p:spPr>
          <a:xfrm>
            <a:off x="611560" y="3640066"/>
            <a:ext cx="8424936" cy="1323439"/>
          </a:xfrm>
          <a:prstGeom prst="rect">
            <a:avLst/>
          </a:prstGeom>
          <a:noFill/>
        </p:spPr>
        <p:txBody>
          <a:bodyPr wrap="square" rtlCol="0">
            <a:spAutoFit/>
          </a:bodyPr>
          <a:lstStyle/>
          <a:p>
            <a:pPr marL="571500" indent="-571500">
              <a:buFont typeface="Arial" panose="020B0604020202020204" pitchFamily="34" charset="0"/>
              <a:buChar char="•"/>
            </a:pPr>
            <a:r>
              <a:rPr lang="fr-FR" sz="4000" dirty="0" smtClean="0">
                <a:solidFill>
                  <a:srgbClr val="4BACC6"/>
                </a:solidFill>
                <a:ea typeface="+mj-ea"/>
                <a:cs typeface="+mj-cs"/>
              </a:rPr>
              <a:t>Qui ?</a:t>
            </a:r>
          </a:p>
          <a:p>
            <a:pPr marL="571500" indent="-571500">
              <a:buFont typeface="Arial" panose="020B0604020202020204" pitchFamily="34" charset="0"/>
              <a:buChar char="•"/>
            </a:pPr>
            <a:r>
              <a:rPr lang="fr-FR" sz="4000" dirty="0" smtClean="0">
                <a:solidFill>
                  <a:srgbClr val="4BACC6"/>
                </a:solidFill>
                <a:ea typeface="+mj-ea"/>
                <a:cs typeface="+mj-cs"/>
              </a:rPr>
              <a:t>Son rôle - Ses missions</a:t>
            </a:r>
          </a:p>
        </p:txBody>
      </p:sp>
      <p:sp>
        <p:nvSpPr>
          <p:cNvPr id="6" name="Sous-titre 5"/>
          <p:cNvSpPr>
            <a:spLocks noGrp="1"/>
          </p:cNvSpPr>
          <p:nvPr>
            <p:ph type="subTitle" idx="1"/>
          </p:nvPr>
        </p:nvSpPr>
        <p:spPr/>
        <p:txBody>
          <a:bodyPr/>
          <a:lstStyle/>
          <a:p>
            <a:endParaRPr lang="fr-FR"/>
          </a:p>
        </p:txBody>
      </p:sp>
    </p:spTree>
    <p:extLst>
      <p:ext uri="{BB962C8B-B14F-4D97-AF65-F5344CB8AC3E}">
        <p14:creationId xmlns:p14="http://schemas.microsoft.com/office/powerpoint/2010/main" val="2784421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4FC7C6F5-177A-49C2-A9DF-4305CA694DEE}"/>
              </a:ext>
            </a:extLst>
          </p:cNvPr>
          <p:cNvSpPr>
            <a:spLocks noGrp="1"/>
          </p:cNvSpPr>
          <p:nvPr>
            <p:ph type="title"/>
          </p:nvPr>
        </p:nvSpPr>
        <p:spPr>
          <a:xfrm>
            <a:off x="107504" y="-99392"/>
            <a:ext cx="8229600" cy="1143000"/>
          </a:xfrm>
        </p:spPr>
        <p:txBody>
          <a:bodyPr/>
          <a:lstStyle/>
          <a:p>
            <a:r>
              <a:rPr lang="fr-FR" dirty="0" smtClean="0"/>
              <a:t>Evaluer les risques</a:t>
            </a:r>
            <a:endParaRPr lang="fr-FR" dirty="0"/>
          </a:p>
        </p:txBody>
      </p:sp>
      <p:grpSp>
        <p:nvGrpSpPr>
          <p:cNvPr id="10" name="Groupe 9"/>
          <p:cNvGrpSpPr/>
          <p:nvPr/>
        </p:nvGrpSpPr>
        <p:grpSpPr>
          <a:xfrm>
            <a:off x="371521" y="1052736"/>
            <a:ext cx="8844746" cy="1796956"/>
            <a:chOff x="371521" y="1848068"/>
            <a:chExt cx="8844746" cy="1796956"/>
          </a:xfrm>
        </p:grpSpPr>
        <p:sp>
          <p:nvSpPr>
            <p:cNvPr id="127" name="Rectangle : coins arrondis 126">
              <a:extLst>
                <a:ext uri="{FF2B5EF4-FFF2-40B4-BE49-F238E27FC236}">
                  <a16:creationId xmlns="" xmlns:a16="http://schemas.microsoft.com/office/drawing/2014/main" id="{BC03116D-7B7D-485E-8DEE-0447AE1FA914}"/>
                </a:ext>
              </a:extLst>
            </p:cNvPr>
            <p:cNvSpPr/>
            <p:nvPr/>
          </p:nvSpPr>
          <p:spPr>
            <a:xfrm>
              <a:off x="378569" y="1848068"/>
              <a:ext cx="8837698" cy="1796956"/>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 xmlns:a16="http://schemas.microsoft.com/office/drawing/2014/main" id="{E7242059-0CBD-4216-A09C-9DABCEE13AC2}"/>
                </a:ext>
              </a:extLst>
            </p:cNvPr>
            <p:cNvSpPr txBox="1"/>
            <p:nvPr/>
          </p:nvSpPr>
          <p:spPr>
            <a:xfrm>
              <a:off x="1547664" y="2181868"/>
              <a:ext cx="6552728" cy="1021556"/>
            </a:xfrm>
            <a:prstGeom prst="roundRect">
              <a:avLst/>
            </a:prstGeom>
            <a:noFill/>
            <a:ln>
              <a:noFill/>
            </a:ln>
          </p:spPr>
          <p:txBody>
            <a:bodyPr wrap="square" rtlCol="0">
              <a:spAutoFit/>
            </a:bodyPr>
            <a:lstStyle/>
            <a:p>
              <a:pPr algn="just"/>
              <a:r>
                <a:rPr lang="fr-FR" b="1" dirty="0" smtClean="0">
                  <a:solidFill>
                    <a:schemeClr val="accent3">
                      <a:lumMod val="50000"/>
                    </a:schemeClr>
                  </a:solidFill>
                </a:rPr>
                <a:t>Identifier les postes et situations à risque, notamment ceux mettant en contact à moins de 1 m les collègues, clients, fournisseurs, intervenants extérieurs</a:t>
              </a:r>
              <a:endParaRPr lang="fr-FR" b="1" dirty="0">
                <a:solidFill>
                  <a:schemeClr val="accent3">
                    <a:lumMod val="50000"/>
                  </a:schemeClr>
                </a:solidFill>
              </a:endParaRPr>
            </a:p>
          </p:txBody>
        </p:sp>
        <p:sp>
          <p:nvSpPr>
            <p:cNvPr id="51" name="ZoneTexte 50">
              <a:extLst>
                <a:ext uri="{FF2B5EF4-FFF2-40B4-BE49-F238E27FC236}">
                  <a16:creationId xmlns="" xmlns:a16="http://schemas.microsoft.com/office/drawing/2014/main" id="{6D9A2ADF-654F-4539-81B3-80BA0CD1BAC3}"/>
                </a:ext>
              </a:extLst>
            </p:cNvPr>
            <p:cNvSpPr txBox="1"/>
            <p:nvPr/>
          </p:nvSpPr>
          <p:spPr>
            <a:xfrm>
              <a:off x="371521" y="3088989"/>
              <a:ext cx="720080" cy="461665"/>
            </a:xfrm>
            <a:prstGeom prst="rect">
              <a:avLst/>
            </a:prstGeom>
            <a:noFill/>
          </p:spPr>
          <p:txBody>
            <a:bodyPr wrap="square" rtlCol="0">
              <a:spAutoFit/>
            </a:bodyPr>
            <a:lstStyle/>
            <a:p>
              <a:r>
                <a:rPr lang="fr-FR" sz="2400" dirty="0" smtClean="0">
                  <a:solidFill>
                    <a:schemeClr val="accent3"/>
                  </a:solidFill>
                  <a:latin typeface="Calibri" panose="020F0502020204030204" pitchFamily="34" charset="0"/>
                  <a:cs typeface="Calibri" panose="020F0502020204030204" pitchFamily="34" charset="0"/>
                </a:rPr>
                <a:t>❶</a:t>
              </a:r>
              <a:endParaRPr lang="fr-FR" sz="2400" dirty="0">
                <a:solidFill>
                  <a:schemeClr val="accent3"/>
                </a:solidFill>
              </a:endParaRPr>
            </a:p>
          </p:txBody>
        </p:sp>
        <p:pic>
          <p:nvPicPr>
            <p:cNvPr id="137" name="Image 136">
              <a:extLst>
                <a:ext uri="{FF2B5EF4-FFF2-40B4-BE49-F238E27FC236}">
                  <a16:creationId xmlns="" xmlns:a16="http://schemas.microsoft.com/office/drawing/2014/main" id="{89891AC7-35E9-4868-9822-FF255EDA2097}"/>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11560" y="2276872"/>
              <a:ext cx="729395" cy="729395"/>
            </a:xfrm>
            <a:prstGeom prst="rect">
              <a:avLst/>
            </a:prstGeom>
          </p:spPr>
        </p:pic>
      </p:grpSp>
      <p:sp>
        <p:nvSpPr>
          <p:cNvPr id="23" name="Rectangle : coins arrondis 126">
            <a:extLst>
              <a:ext uri="{FF2B5EF4-FFF2-40B4-BE49-F238E27FC236}">
                <a16:creationId xmlns="" xmlns:a16="http://schemas.microsoft.com/office/drawing/2014/main" id="{BC03116D-7B7D-485E-8DEE-0447AE1FA914}"/>
              </a:ext>
            </a:extLst>
          </p:cNvPr>
          <p:cNvSpPr/>
          <p:nvPr/>
        </p:nvSpPr>
        <p:spPr>
          <a:xfrm>
            <a:off x="405179" y="3014203"/>
            <a:ext cx="8837698" cy="1796956"/>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 xmlns:a16="http://schemas.microsoft.com/office/drawing/2014/main" id="{E7242059-0CBD-4216-A09C-9DABCEE13AC2}"/>
              </a:ext>
            </a:extLst>
          </p:cNvPr>
          <p:cNvSpPr txBox="1"/>
          <p:nvPr/>
        </p:nvSpPr>
        <p:spPr>
          <a:xfrm>
            <a:off x="1637757" y="3634803"/>
            <a:ext cx="6552728" cy="715089"/>
          </a:xfrm>
          <a:prstGeom prst="roundRect">
            <a:avLst/>
          </a:prstGeom>
          <a:noFill/>
          <a:ln>
            <a:noFill/>
          </a:ln>
        </p:spPr>
        <p:txBody>
          <a:bodyPr wrap="square" rtlCol="0">
            <a:spAutoFit/>
          </a:bodyPr>
          <a:lstStyle>
            <a:defPPr>
              <a:defRPr lang="fr-FR"/>
            </a:defPPr>
            <a:lvl1pPr algn="just">
              <a:defRPr b="1">
                <a:solidFill>
                  <a:schemeClr val="accent3">
                    <a:lumMod val="50000"/>
                  </a:schemeClr>
                </a:solidFill>
              </a:defRPr>
            </a:lvl1pPr>
          </a:lstStyle>
          <a:p>
            <a:r>
              <a:rPr lang="fr-FR" dirty="0"/>
              <a:t>Evaluer les risques induits par les nouvelles organisations du travail mises en place suite à la pandémie </a:t>
            </a:r>
          </a:p>
        </p:txBody>
      </p:sp>
      <p:grpSp>
        <p:nvGrpSpPr>
          <p:cNvPr id="9" name="Groupe 8"/>
          <p:cNvGrpSpPr/>
          <p:nvPr/>
        </p:nvGrpSpPr>
        <p:grpSpPr>
          <a:xfrm>
            <a:off x="5382109" y="4968552"/>
            <a:ext cx="2016224" cy="1628800"/>
            <a:chOff x="1835696" y="5229200"/>
            <a:chExt cx="2016224" cy="1628800"/>
          </a:xfrm>
        </p:grpSpPr>
        <p:sp>
          <p:nvSpPr>
            <p:cNvPr id="6" name="Ellipse 5"/>
            <p:cNvSpPr/>
            <p:nvPr/>
          </p:nvSpPr>
          <p:spPr>
            <a:xfrm>
              <a:off x="1835696" y="5229200"/>
              <a:ext cx="2016224" cy="1628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8" name="ZoneTexte 7"/>
            <p:cNvSpPr txBox="1"/>
            <p:nvPr/>
          </p:nvSpPr>
          <p:spPr>
            <a:xfrm>
              <a:off x="2123728" y="5720434"/>
              <a:ext cx="1440160" cy="646331"/>
            </a:xfrm>
            <a:prstGeom prst="rect">
              <a:avLst/>
            </a:prstGeom>
            <a:noFill/>
          </p:spPr>
          <p:txBody>
            <a:bodyPr wrap="square" rtlCol="0">
              <a:spAutoFit/>
            </a:bodyPr>
            <a:lstStyle/>
            <a:p>
              <a:pPr algn="ctr"/>
              <a:r>
                <a:rPr lang="fr-FR" dirty="0" smtClean="0"/>
                <a:t>Risque chimique</a:t>
              </a:r>
              <a:endParaRPr lang="fr-FR" dirty="0"/>
            </a:p>
          </p:txBody>
        </p:sp>
      </p:grpSp>
      <p:grpSp>
        <p:nvGrpSpPr>
          <p:cNvPr id="28" name="Groupe 27"/>
          <p:cNvGrpSpPr/>
          <p:nvPr/>
        </p:nvGrpSpPr>
        <p:grpSpPr>
          <a:xfrm>
            <a:off x="1731485" y="4800483"/>
            <a:ext cx="2016224" cy="1628800"/>
            <a:chOff x="1835696" y="5229200"/>
            <a:chExt cx="2016224" cy="1628800"/>
          </a:xfrm>
        </p:grpSpPr>
        <p:sp>
          <p:nvSpPr>
            <p:cNvPr id="29" name="Ellipse 28"/>
            <p:cNvSpPr/>
            <p:nvPr/>
          </p:nvSpPr>
          <p:spPr>
            <a:xfrm>
              <a:off x="1835696" y="5229200"/>
              <a:ext cx="2016224" cy="1628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30" name="ZoneTexte 29"/>
            <p:cNvSpPr txBox="1"/>
            <p:nvPr/>
          </p:nvSpPr>
          <p:spPr>
            <a:xfrm>
              <a:off x="2123728" y="5720434"/>
              <a:ext cx="1440160" cy="646331"/>
            </a:xfrm>
            <a:prstGeom prst="rect">
              <a:avLst/>
            </a:prstGeom>
            <a:noFill/>
          </p:spPr>
          <p:txBody>
            <a:bodyPr wrap="square" rtlCol="0">
              <a:spAutoFit/>
            </a:bodyPr>
            <a:lstStyle/>
            <a:p>
              <a:pPr algn="ctr"/>
              <a:r>
                <a:rPr lang="fr-FR" dirty="0" smtClean="0"/>
                <a:t>Risque biologique</a:t>
              </a:r>
              <a:endParaRPr lang="fr-FR" dirty="0"/>
            </a:p>
          </p:txBody>
        </p:sp>
      </p:grpSp>
      <p:grpSp>
        <p:nvGrpSpPr>
          <p:cNvPr id="31" name="Groupe 30"/>
          <p:cNvGrpSpPr/>
          <p:nvPr/>
        </p:nvGrpSpPr>
        <p:grpSpPr>
          <a:xfrm>
            <a:off x="3603693" y="4477318"/>
            <a:ext cx="2016224" cy="1628800"/>
            <a:chOff x="1835696" y="5229200"/>
            <a:chExt cx="2016224" cy="1628800"/>
          </a:xfrm>
        </p:grpSpPr>
        <p:sp>
          <p:nvSpPr>
            <p:cNvPr id="32" name="Ellipse 31"/>
            <p:cNvSpPr/>
            <p:nvPr/>
          </p:nvSpPr>
          <p:spPr>
            <a:xfrm>
              <a:off x="1835696" y="5229200"/>
              <a:ext cx="2016224" cy="1628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33" name="ZoneTexte 32"/>
            <p:cNvSpPr txBox="1"/>
            <p:nvPr/>
          </p:nvSpPr>
          <p:spPr>
            <a:xfrm>
              <a:off x="2051720" y="5720434"/>
              <a:ext cx="1584176" cy="646331"/>
            </a:xfrm>
            <a:prstGeom prst="rect">
              <a:avLst/>
            </a:prstGeom>
            <a:noFill/>
          </p:spPr>
          <p:txBody>
            <a:bodyPr wrap="square" rtlCol="0">
              <a:spAutoFit/>
            </a:bodyPr>
            <a:lstStyle/>
            <a:p>
              <a:pPr algn="ctr"/>
              <a:r>
                <a:rPr lang="fr-FR" dirty="0" smtClean="0"/>
                <a:t>Risques psychosociaux</a:t>
              </a:r>
              <a:endParaRPr lang="fr-FR" dirty="0"/>
            </a:p>
          </p:txBody>
        </p:sp>
      </p:grpSp>
      <p:sp>
        <p:nvSpPr>
          <p:cNvPr id="34" name="ZoneTexte 33">
            <a:extLst>
              <a:ext uri="{FF2B5EF4-FFF2-40B4-BE49-F238E27FC236}">
                <a16:creationId xmlns="" xmlns:a16="http://schemas.microsoft.com/office/drawing/2014/main" id="{6D9A2ADF-654F-4539-81B3-80BA0CD1BAC3}"/>
              </a:ext>
            </a:extLst>
          </p:cNvPr>
          <p:cNvSpPr txBox="1"/>
          <p:nvPr/>
        </p:nvSpPr>
        <p:spPr>
          <a:xfrm>
            <a:off x="407521" y="4440443"/>
            <a:ext cx="720080" cy="461665"/>
          </a:xfrm>
          <a:prstGeom prst="rect">
            <a:avLst/>
          </a:prstGeom>
          <a:noFill/>
        </p:spPr>
        <p:txBody>
          <a:bodyPr wrap="square" rtlCol="0">
            <a:spAutoFit/>
          </a:bodyPr>
          <a:lstStyle/>
          <a:p>
            <a:r>
              <a:rPr lang="fr-FR" sz="2400" dirty="0" smtClean="0">
                <a:solidFill>
                  <a:schemeClr val="accent3"/>
                </a:solidFill>
                <a:latin typeface="Calibri" panose="020F0502020204030204" pitchFamily="34" charset="0"/>
                <a:cs typeface="Calibri" panose="020F0502020204030204" pitchFamily="34" charset="0"/>
              </a:rPr>
              <a:t>❷</a:t>
            </a:r>
            <a:endParaRPr lang="fr-FR" sz="2400" dirty="0">
              <a:solidFill>
                <a:schemeClr val="accent3"/>
              </a:solidFill>
            </a:endParaRPr>
          </a:p>
        </p:txBody>
      </p:sp>
      <p:pic>
        <p:nvPicPr>
          <p:cNvPr id="39" name="Image 38">
            <a:extLst>
              <a:ext uri="{FF2B5EF4-FFF2-40B4-BE49-F238E27FC236}">
                <a16:creationId xmlns="" xmlns:a16="http://schemas.microsoft.com/office/drawing/2014/main" id="{89891AC7-35E9-4868-9822-FF255EDA2097}"/>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96744" y="3183286"/>
            <a:ext cx="729395" cy="729395"/>
          </a:xfrm>
          <a:prstGeom prst="rect">
            <a:avLst/>
          </a:prstGeom>
        </p:spPr>
      </p:pic>
    </p:spTree>
    <p:extLst>
      <p:ext uri="{BB962C8B-B14F-4D97-AF65-F5344CB8AC3E}">
        <p14:creationId xmlns:p14="http://schemas.microsoft.com/office/powerpoint/2010/main" val="27105504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algn="just"/>
            <a:r>
              <a:rPr lang="fr-FR" sz="1800" dirty="0" smtClean="0"/>
              <a:t>Retracer le parcours ou la journée type des salariés, clients, fournisseurs, intervenants d’entreprises extérieures, en découpant les différentes étapes ou phases de travail :</a:t>
            </a:r>
          </a:p>
          <a:p>
            <a:endParaRPr lang="fr-FR" sz="1800" dirty="0"/>
          </a:p>
          <a:p>
            <a:pPr>
              <a:buFont typeface="Wingdings" panose="05000000000000000000" pitchFamily="2" charset="2"/>
              <a:buChar char="Ä"/>
            </a:pPr>
            <a:r>
              <a:rPr lang="fr-FR" sz="1800" dirty="0" smtClean="0">
                <a:sym typeface="Wingdings" panose="05000000000000000000" pitchFamily="2" charset="2"/>
              </a:rPr>
              <a:t>Exemple pour un salarié :</a:t>
            </a:r>
          </a:p>
          <a:p>
            <a:pPr marL="0" indent="0">
              <a:buNone/>
            </a:pPr>
            <a:endParaRPr lang="fr-FR" sz="1800" dirty="0">
              <a:sym typeface="Wingdings" panose="05000000000000000000" pitchFamily="2" charset="2"/>
            </a:endParaRPr>
          </a:p>
          <a:p>
            <a:pPr lvl="1"/>
            <a:r>
              <a:rPr lang="fr-FR" sz="1800" dirty="0" smtClean="0">
                <a:sym typeface="Wingdings" panose="05000000000000000000" pitchFamily="2" charset="2"/>
              </a:rPr>
              <a:t>Arrivée au sein de l’entreprise</a:t>
            </a:r>
          </a:p>
          <a:p>
            <a:pPr lvl="1"/>
            <a:r>
              <a:rPr lang="fr-FR" sz="1800" dirty="0" smtClean="0">
                <a:sym typeface="Wingdings" panose="05000000000000000000" pitchFamily="2" charset="2"/>
              </a:rPr>
              <a:t>Passage aux vestiaires</a:t>
            </a:r>
          </a:p>
          <a:p>
            <a:pPr lvl="1"/>
            <a:r>
              <a:rPr lang="fr-FR" sz="1800" dirty="0" smtClean="0">
                <a:sym typeface="Wingdings" panose="05000000000000000000" pitchFamily="2" charset="2"/>
              </a:rPr>
              <a:t>Emargement sur badgeuse</a:t>
            </a:r>
          </a:p>
          <a:p>
            <a:pPr lvl="1"/>
            <a:r>
              <a:rPr lang="fr-FR" sz="1800" dirty="0" smtClean="0">
                <a:sym typeface="Wingdings" panose="05000000000000000000" pitchFamily="2" charset="2"/>
              </a:rPr>
              <a:t>Prise de poste</a:t>
            </a:r>
          </a:p>
          <a:p>
            <a:pPr lvl="1"/>
            <a:r>
              <a:rPr lang="fr-FR" sz="1800" dirty="0" smtClean="0">
                <a:sym typeface="Wingdings" panose="05000000000000000000" pitchFamily="2" charset="2"/>
              </a:rPr>
              <a:t>Déplacement vers poste aval pour déposer pièces finies</a:t>
            </a:r>
          </a:p>
          <a:p>
            <a:pPr lvl="1"/>
            <a:r>
              <a:rPr lang="fr-FR" sz="1800" dirty="0" smtClean="0">
                <a:sym typeface="Wingdings" panose="05000000000000000000" pitchFamily="2" charset="2"/>
              </a:rPr>
              <a:t>Pause avec passage aux sanitaires ou au réfectoire</a:t>
            </a:r>
          </a:p>
          <a:p>
            <a:pPr lvl="1"/>
            <a:r>
              <a:rPr lang="fr-FR" sz="1800" dirty="0" smtClean="0">
                <a:sym typeface="Wingdings" panose="05000000000000000000" pitchFamily="2" charset="2"/>
              </a:rPr>
              <a:t>….</a:t>
            </a:r>
            <a:endParaRPr lang="fr-FR" sz="1800" dirty="0"/>
          </a:p>
        </p:txBody>
      </p:sp>
      <p:sp>
        <p:nvSpPr>
          <p:cNvPr id="3" name="Titre 2"/>
          <p:cNvSpPr>
            <a:spLocks noGrp="1"/>
          </p:cNvSpPr>
          <p:nvPr>
            <p:ph type="title"/>
          </p:nvPr>
        </p:nvSpPr>
        <p:spPr/>
        <p:txBody>
          <a:bodyPr/>
          <a:lstStyle/>
          <a:p>
            <a:r>
              <a:rPr lang="fr-FR" dirty="0" smtClean="0"/>
              <a:t>Évaluer les risques</a:t>
            </a:r>
            <a:endParaRPr lang="fr-FR" dirty="0"/>
          </a:p>
        </p:txBody>
      </p:sp>
    </p:spTree>
    <p:extLst>
      <p:ext uri="{BB962C8B-B14F-4D97-AF65-F5344CB8AC3E}">
        <p14:creationId xmlns:p14="http://schemas.microsoft.com/office/powerpoint/2010/main" val="32742868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algn="just"/>
            <a:r>
              <a:rPr lang="fr-FR" sz="1800" dirty="0" smtClean="0"/>
              <a:t>Evaluer les risques de contamination directe et indirecte pour :</a:t>
            </a:r>
          </a:p>
          <a:p>
            <a:endParaRPr lang="fr-FR" sz="1800" dirty="0"/>
          </a:p>
          <a:p>
            <a:pPr>
              <a:buFont typeface="Wingdings" panose="05000000000000000000" pitchFamily="2" charset="2"/>
              <a:buChar char="Ä"/>
            </a:pPr>
            <a:r>
              <a:rPr lang="fr-FR" sz="1800" dirty="0" smtClean="0">
                <a:sym typeface="Wingdings" panose="05000000000000000000" pitchFamily="2" charset="2"/>
              </a:rPr>
              <a:t>Chacune des étapes identifiées, notamment :</a:t>
            </a:r>
          </a:p>
          <a:p>
            <a:pPr marL="0" indent="0">
              <a:buNone/>
            </a:pPr>
            <a:endParaRPr lang="fr-FR" sz="1800" dirty="0">
              <a:sym typeface="Wingdings" panose="05000000000000000000" pitchFamily="2" charset="2"/>
            </a:endParaRPr>
          </a:p>
          <a:p>
            <a:pPr marL="1200150" lvl="2" indent="-285750">
              <a:buClr>
                <a:schemeClr val="accent5"/>
              </a:buClr>
              <a:buFont typeface="Arial" panose="020B0604020202020204" pitchFamily="34" charset="0"/>
              <a:buChar char="•"/>
            </a:pPr>
            <a:r>
              <a:rPr lang="fr-FR" sz="1800" dirty="0"/>
              <a:t>Proximité entre salariés ou avec le public (&lt; 1m)</a:t>
            </a:r>
          </a:p>
          <a:p>
            <a:pPr marL="1200150" lvl="2" indent="-285750">
              <a:buClr>
                <a:schemeClr val="accent5"/>
              </a:buClr>
              <a:buFont typeface="Arial" panose="020B0604020202020204" pitchFamily="34" charset="0"/>
              <a:buChar char="•"/>
            </a:pPr>
            <a:r>
              <a:rPr lang="fr-FR" sz="1800" dirty="0"/>
              <a:t>Alternance de salariés sur un même poste</a:t>
            </a:r>
          </a:p>
          <a:p>
            <a:pPr marL="1200150" lvl="2" indent="-285750">
              <a:buClr>
                <a:schemeClr val="accent5"/>
              </a:buClr>
              <a:buFont typeface="Arial" panose="020B0604020202020204" pitchFamily="34" charset="0"/>
              <a:buChar char="•"/>
            </a:pPr>
            <a:r>
              <a:rPr lang="fr-FR" sz="1800" dirty="0"/>
              <a:t>Partage d’outils, d’équipement ou de matériel</a:t>
            </a:r>
          </a:p>
          <a:p>
            <a:pPr marL="1200150" lvl="2" indent="-285750">
              <a:buClr>
                <a:schemeClr val="accent5"/>
              </a:buClr>
              <a:buFont typeface="Arial" panose="020B0604020202020204" pitchFamily="34" charset="0"/>
              <a:buChar char="•"/>
            </a:pPr>
            <a:r>
              <a:rPr lang="fr-FR" sz="1800" dirty="0" smtClean="0"/>
              <a:t>Transfert </a:t>
            </a:r>
            <a:r>
              <a:rPr lang="fr-FR" sz="1800" dirty="0"/>
              <a:t>de pièces ou de </a:t>
            </a:r>
            <a:r>
              <a:rPr lang="fr-FR" sz="1800" dirty="0" smtClean="0"/>
              <a:t>fournitures</a:t>
            </a:r>
          </a:p>
          <a:p>
            <a:pPr marL="1200150" lvl="2" indent="-285750">
              <a:buClr>
                <a:schemeClr val="accent5"/>
              </a:buClr>
              <a:buFont typeface="Arial" panose="020B0604020202020204" pitchFamily="34" charset="0"/>
              <a:buChar char="•"/>
            </a:pPr>
            <a:endParaRPr lang="fr-FR" sz="1600" dirty="0"/>
          </a:p>
          <a:p>
            <a:pPr marL="1200150" lvl="2" indent="-285750">
              <a:buClr>
                <a:schemeClr val="accent5"/>
              </a:buClr>
              <a:buFont typeface="Arial" panose="020B0604020202020204" pitchFamily="34" charset="0"/>
              <a:buChar char="•"/>
            </a:pPr>
            <a:endParaRPr lang="fr-FR" sz="1600" dirty="0" smtClean="0"/>
          </a:p>
          <a:p>
            <a:pPr marL="914400" lvl="2" indent="0">
              <a:buClr>
                <a:schemeClr val="accent5"/>
              </a:buClr>
              <a:buNone/>
            </a:pPr>
            <a:endParaRPr lang="fr-FR" sz="1600" dirty="0"/>
          </a:p>
        </p:txBody>
      </p:sp>
      <p:sp>
        <p:nvSpPr>
          <p:cNvPr id="3" name="Titre 2"/>
          <p:cNvSpPr>
            <a:spLocks noGrp="1"/>
          </p:cNvSpPr>
          <p:nvPr>
            <p:ph type="title"/>
          </p:nvPr>
        </p:nvSpPr>
        <p:spPr/>
        <p:txBody>
          <a:bodyPr/>
          <a:lstStyle/>
          <a:p>
            <a:r>
              <a:rPr lang="fr-FR" dirty="0" smtClean="0"/>
              <a:t>Évaluer les risques</a:t>
            </a:r>
            <a:endParaRPr lang="fr-FR" dirty="0"/>
          </a:p>
        </p:txBody>
      </p:sp>
      <p:grpSp>
        <p:nvGrpSpPr>
          <p:cNvPr id="4" name="Groupe 3"/>
          <p:cNvGrpSpPr/>
          <p:nvPr/>
        </p:nvGrpSpPr>
        <p:grpSpPr>
          <a:xfrm>
            <a:off x="1619672" y="4365104"/>
            <a:ext cx="5184576" cy="1872208"/>
            <a:chOff x="1907704" y="4221088"/>
            <a:chExt cx="4031874" cy="1365622"/>
          </a:xfrm>
        </p:grpSpPr>
        <p:pic>
          <p:nvPicPr>
            <p:cNvPr id="5" name="Image 4"/>
            <p:cNvPicPr>
              <a:picLocks noChangeAspect="1"/>
            </p:cNvPicPr>
            <p:nvPr/>
          </p:nvPicPr>
          <p:blipFill>
            <a:blip r:embed="rId3"/>
            <a:stretch>
              <a:fillRect/>
            </a:stretch>
          </p:blipFill>
          <p:spPr>
            <a:xfrm>
              <a:off x="1907704" y="4221088"/>
              <a:ext cx="1871634" cy="1365622"/>
            </a:xfrm>
            <a:prstGeom prst="rect">
              <a:avLst/>
            </a:prstGeom>
          </p:spPr>
        </p:pic>
        <p:pic>
          <p:nvPicPr>
            <p:cNvPr id="7" name="Image 6"/>
            <p:cNvPicPr>
              <a:picLocks noChangeAspect="1"/>
            </p:cNvPicPr>
            <p:nvPr/>
          </p:nvPicPr>
          <p:blipFill>
            <a:blip r:embed="rId4"/>
            <a:stretch>
              <a:fillRect/>
            </a:stretch>
          </p:blipFill>
          <p:spPr>
            <a:xfrm>
              <a:off x="4067944" y="4221088"/>
              <a:ext cx="1871634" cy="1365622"/>
            </a:xfrm>
            <a:prstGeom prst="rect">
              <a:avLst/>
            </a:prstGeom>
          </p:spPr>
        </p:pic>
      </p:grpSp>
    </p:spTree>
    <p:extLst>
      <p:ext uri="{BB962C8B-B14F-4D97-AF65-F5344CB8AC3E}">
        <p14:creationId xmlns:p14="http://schemas.microsoft.com/office/powerpoint/2010/main" val="1428994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FC7C6F5-177A-49C2-A9DF-4305CA694DEE}"/>
              </a:ext>
            </a:extLst>
          </p:cNvPr>
          <p:cNvSpPr>
            <a:spLocks noGrp="1"/>
          </p:cNvSpPr>
          <p:nvPr>
            <p:ph type="title"/>
          </p:nvPr>
        </p:nvSpPr>
        <p:spPr>
          <a:xfrm>
            <a:off x="107504" y="-99392"/>
            <a:ext cx="8229600" cy="1143000"/>
          </a:xfrm>
        </p:spPr>
        <p:txBody>
          <a:bodyPr/>
          <a:lstStyle/>
          <a:p>
            <a:r>
              <a:rPr lang="fr-FR" dirty="0" smtClean="0"/>
              <a:t>Évaluer </a:t>
            </a:r>
            <a:r>
              <a:rPr lang="fr-FR" dirty="0"/>
              <a:t>les risques</a:t>
            </a:r>
          </a:p>
        </p:txBody>
      </p:sp>
      <p:sp>
        <p:nvSpPr>
          <p:cNvPr id="21" name="ZoneTexte 20">
            <a:extLst>
              <a:ext uri="{FF2B5EF4-FFF2-40B4-BE49-F238E27FC236}">
                <a16:creationId xmlns:a16="http://schemas.microsoft.com/office/drawing/2014/main" xmlns="" id="{E9F301BB-6B5D-4B94-86EA-68F934BD97AA}"/>
              </a:ext>
            </a:extLst>
          </p:cNvPr>
          <p:cNvSpPr txBox="1"/>
          <p:nvPr/>
        </p:nvSpPr>
        <p:spPr>
          <a:xfrm>
            <a:off x="493204" y="4509120"/>
            <a:ext cx="8243090" cy="1092607"/>
          </a:xfrm>
          <a:prstGeom prst="rect">
            <a:avLst/>
          </a:prstGeom>
          <a:noFill/>
        </p:spPr>
        <p:txBody>
          <a:bodyPr wrap="square" rtlCol="0">
            <a:spAutoFit/>
          </a:bodyPr>
          <a:lstStyle/>
          <a:p>
            <a:pPr marL="285750" indent="-285750" algn="just">
              <a:buClr>
                <a:schemeClr val="accent5"/>
              </a:buClr>
              <a:buFont typeface="Webdings" panose="05030102010509060703" pitchFamily="18" charset="2"/>
              <a:buChar char="4"/>
            </a:pPr>
            <a:r>
              <a:rPr lang="fr-FR" sz="2000" dirty="0"/>
              <a:t>Tenir compte des autres risques en lien avec le COVID-19 </a:t>
            </a:r>
            <a:r>
              <a:rPr lang="fr-FR" sz="2000" dirty="0" smtClean="0"/>
              <a:t>:</a:t>
            </a:r>
          </a:p>
          <a:p>
            <a:pPr algn="just">
              <a:buClr>
                <a:schemeClr val="accent5"/>
              </a:buClr>
            </a:pPr>
            <a:endParaRPr lang="fr-FR" sz="900" dirty="0"/>
          </a:p>
          <a:p>
            <a:pPr marL="742950" lvl="1" indent="-285750" algn="just">
              <a:buClr>
                <a:schemeClr val="accent5"/>
              </a:buClr>
              <a:buFont typeface="Arial" panose="020B0604020202020204" pitchFamily="34" charset="0"/>
              <a:buChar char="•"/>
            </a:pPr>
            <a:r>
              <a:rPr lang="fr-FR" b="1" dirty="0"/>
              <a:t>Risque chimique </a:t>
            </a:r>
            <a:r>
              <a:rPr lang="fr-FR" dirty="0"/>
              <a:t>lié à l’utilisation de produits nettoyants et désinfectants</a:t>
            </a:r>
          </a:p>
          <a:p>
            <a:pPr marL="742950" lvl="1" indent="-285750" algn="just">
              <a:buClr>
                <a:schemeClr val="accent5"/>
              </a:buClr>
              <a:buFont typeface="Arial" panose="020B0604020202020204" pitchFamily="34" charset="0"/>
              <a:buChar char="•"/>
            </a:pPr>
            <a:r>
              <a:rPr lang="fr-FR" b="1" dirty="0"/>
              <a:t>Risque psycho-social</a:t>
            </a:r>
            <a:r>
              <a:rPr lang="fr-FR" dirty="0"/>
              <a:t> lié au caractère anxiogène de la situation, à l’isolement…</a:t>
            </a:r>
          </a:p>
        </p:txBody>
      </p:sp>
      <p:sp>
        <p:nvSpPr>
          <p:cNvPr id="32" name="Rectangle 31">
            <a:extLst>
              <a:ext uri="{FF2B5EF4-FFF2-40B4-BE49-F238E27FC236}">
                <a16:creationId xmlns:a16="http://schemas.microsoft.com/office/drawing/2014/main" xmlns="" id="{D78FFC68-C4D5-4D67-9F4A-C9FF36078D1E}"/>
              </a:ext>
            </a:extLst>
          </p:cNvPr>
          <p:cNvSpPr/>
          <p:nvPr/>
        </p:nvSpPr>
        <p:spPr>
          <a:xfrm>
            <a:off x="493204" y="1635184"/>
            <a:ext cx="8022600" cy="2369880"/>
          </a:xfrm>
          <a:prstGeom prst="rect">
            <a:avLst/>
          </a:prstGeom>
        </p:spPr>
        <p:txBody>
          <a:bodyPr wrap="square">
            <a:spAutoFit/>
          </a:bodyPr>
          <a:lstStyle/>
          <a:p>
            <a:pPr lvl="1" algn="just">
              <a:buClr>
                <a:schemeClr val="accent5"/>
              </a:buClr>
            </a:pPr>
            <a:r>
              <a:rPr lang="fr-FR" sz="2000" dirty="0"/>
              <a:t>Avec une attention particulière :</a:t>
            </a:r>
          </a:p>
          <a:p>
            <a:pPr marL="742950" lvl="1" indent="-285750" algn="just">
              <a:buClr>
                <a:schemeClr val="accent5"/>
              </a:buClr>
              <a:buFont typeface="Arial" panose="020B0604020202020204" pitchFamily="34" charset="0"/>
              <a:buChar char="•"/>
            </a:pPr>
            <a:endParaRPr lang="fr-FR" sz="2000" dirty="0"/>
          </a:p>
          <a:p>
            <a:pPr marL="1200150" lvl="2" indent="-285750" algn="just">
              <a:buClr>
                <a:schemeClr val="accent5"/>
              </a:buClr>
              <a:buFont typeface="Arial" panose="020B0604020202020204" pitchFamily="34" charset="0"/>
              <a:buChar char="•"/>
            </a:pPr>
            <a:r>
              <a:rPr lang="fr-FR" dirty="0"/>
              <a:t>Pour les phases de maintenance et l’intervention d’entreprises extérieures (livraison, transporteurs, ménage, gardiennage, espaces verts…)</a:t>
            </a:r>
          </a:p>
          <a:p>
            <a:pPr marL="1200150" lvl="2" indent="-285750" algn="just">
              <a:buClr>
                <a:schemeClr val="accent5"/>
              </a:buClr>
              <a:buFont typeface="Arial" panose="020B0604020202020204" pitchFamily="34" charset="0"/>
              <a:buChar char="•"/>
            </a:pPr>
            <a:r>
              <a:rPr lang="fr-FR" dirty="0"/>
              <a:t>Lors des périodes de forte affluence</a:t>
            </a:r>
          </a:p>
          <a:p>
            <a:pPr marL="1200150" lvl="2" indent="-285750" algn="just">
              <a:buClr>
                <a:schemeClr val="accent5"/>
              </a:buClr>
              <a:buFont typeface="Arial" panose="020B0604020202020204" pitchFamily="34" charset="0"/>
              <a:buChar char="•"/>
            </a:pPr>
            <a:r>
              <a:rPr lang="fr-FR" dirty="0"/>
              <a:t>Lors des périodes en marge du travail à proprement parlé : vestiaires, sanitaires, salle de pause, réfectoire, déplacements…</a:t>
            </a:r>
          </a:p>
        </p:txBody>
      </p:sp>
      <p:pic>
        <p:nvPicPr>
          <p:cNvPr id="36" name="Graphique 35" descr="Avertissement">
            <a:extLst>
              <a:ext uri="{FF2B5EF4-FFF2-40B4-BE49-F238E27FC236}">
                <a16:creationId xmlns:a16="http://schemas.microsoft.com/office/drawing/2014/main" xmlns="" id="{784EA14B-C8BF-4DD2-80F7-1CDEA3A8C4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00155" y="2564904"/>
            <a:ext cx="785233" cy="785233"/>
          </a:xfrm>
          <a:prstGeom prst="rect">
            <a:avLst/>
          </a:prstGeom>
        </p:spPr>
      </p:pic>
    </p:spTree>
    <p:extLst>
      <p:ext uri="{BB962C8B-B14F-4D97-AF65-F5344CB8AC3E}">
        <p14:creationId xmlns:p14="http://schemas.microsoft.com/office/powerpoint/2010/main" val="25840813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algn="just"/>
            <a:r>
              <a:rPr lang="fr-FR" sz="2400" dirty="0" smtClean="0"/>
              <a:t>Risque chimique :</a:t>
            </a:r>
          </a:p>
          <a:p>
            <a:pPr algn="just"/>
            <a:endParaRPr lang="fr-FR" sz="2400" dirty="0"/>
          </a:p>
          <a:p>
            <a:pPr lvl="1" algn="just"/>
            <a:r>
              <a:rPr lang="fr-FR" sz="2400" dirty="0" smtClean="0"/>
              <a:t>Se reporter aux fiches de données de sécurité (FDS) des produits utilisés</a:t>
            </a:r>
          </a:p>
          <a:p>
            <a:pPr lvl="1" algn="just"/>
            <a:r>
              <a:rPr lang="fr-FR" sz="2400" dirty="0" smtClean="0"/>
              <a:t>Se rapprocher de l’équipe pluridisciplinaire de votre médecin du travail pour mettre en œuvre les mesures préventives à appliquer en fonction de la composition des produits.</a:t>
            </a:r>
            <a:endParaRPr lang="fr-FR" sz="2400" dirty="0"/>
          </a:p>
        </p:txBody>
      </p:sp>
      <p:sp>
        <p:nvSpPr>
          <p:cNvPr id="4" name="Titre 2"/>
          <p:cNvSpPr>
            <a:spLocks noGrp="1"/>
          </p:cNvSpPr>
          <p:nvPr>
            <p:ph type="title"/>
          </p:nvPr>
        </p:nvSpPr>
        <p:spPr/>
        <p:txBody>
          <a:bodyPr/>
          <a:lstStyle/>
          <a:p>
            <a:r>
              <a:rPr lang="fr-FR" dirty="0"/>
              <a:t>Évaluer les risques</a:t>
            </a:r>
          </a:p>
        </p:txBody>
      </p:sp>
    </p:spTree>
    <p:extLst>
      <p:ext uri="{BB962C8B-B14F-4D97-AF65-F5344CB8AC3E}">
        <p14:creationId xmlns:p14="http://schemas.microsoft.com/office/powerpoint/2010/main" val="3782258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r>
              <a:rPr lang="fr-FR" sz="2400" dirty="0" smtClean="0"/>
              <a:t>Risques psycho-sociaux :</a:t>
            </a:r>
          </a:p>
          <a:p>
            <a:pPr marL="0" indent="0">
              <a:buNone/>
            </a:pPr>
            <a:endParaRPr lang="fr-FR" sz="2400" dirty="0"/>
          </a:p>
          <a:p>
            <a:pPr marL="0" indent="0">
              <a:buNone/>
            </a:pPr>
            <a:r>
              <a:rPr lang="fr-FR" sz="2400" dirty="0" smtClean="0"/>
              <a:t>Exposition</a:t>
            </a:r>
            <a:r>
              <a:rPr lang="fr-FR" sz="2400" dirty="0"/>
              <a:t> :</a:t>
            </a:r>
          </a:p>
          <a:p>
            <a:pPr marL="0" indent="0">
              <a:buNone/>
            </a:pPr>
            <a:r>
              <a:rPr lang="en-US" sz="2400" dirty="0"/>
              <a:t>☐</a:t>
            </a:r>
            <a:r>
              <a:rPr lang="fr-FR" sz="2400" dirty="0"/>
              <a:t> </a:t>
            </a:r>
            <a:r>
              <a:rPr lang="en-US" sz="2400" dirty="0" err="1"/>
              <a:t>Isolement</a:t>
            </a:r>
            <a:endParaRPr lang="fr-FR" sz="2400" dirty="0"/>
          </a:p>
          <a:p>
            <a:pPr marL="0" indent="0">
              <a:buNone/>
            </a:pPr>
            <a:r>
              <a:rPr lang="en-US" sz="2400" dirty="0"/>
              <a:t>☐</a:t>
            </a:r>
            <a:r>
              <a:rPr lang="fr-FR" sz="2400" dirty="0"/>
              <a:t> Anxiété liée à la pandémie, la peur d’être contaminé et de contaminer autrui</a:t>
            </a:r>
          </a:p>
          <a:p>
            <a:pPr marL="0" indent="0">
              <a:buNone/>
            </a:pPr>
            <a:r>
              <a:rPr lang="en-US" sz="2400" dirty="0"/>
              <a:t>☐ Stress </a:t>
            </a:r>
            <a:r>
              <a:rPr lang="en-US" sz="2400" dirty="0" err="1"/>
              <a:t>lié</a:t>
            </a:r>
            <a:r>
              <a:rPr lang="en-US" sz="2400" dirty="0"/>
              <a:t> à </a:t>
            </a:r>
            <a:r>
              <a:rPr lang="en-US" sz="2400" dirty="0" err="1"/>
              <a:t>une</a:t>
            </a:r>
            <a:r>
              <a:rPr lang="en-US" sz="2400" dirty="0"/>
              <a:t> nouvelle </a:t>
            </a:r>
            <a:r>
              <a:rPr lang="en-US" sz="2400" dirty="0" err="1"/>
              <a:t>organisation</a:t>
            </a:r>
            <a:r>
              <a:rPr lang="en-US" sz="2400" dirty="0"/>
              <a:t> de travail</a:t>
            </a:r>
            <a:endParaRPr lang="fr-FR" sz="2400" dirty="0"/>
          </a:p>
          <a:p>
            <a:pPr marL="0" indent="0">
              <a:buNone/>
            </a:pPr>
            <a:r>
              <a:rPr lang="en-US" sz="2400" dirty="0"/>
              <a:t>☐</a:t>
            </a:r>
            <a:r>
              <a:rPr lang="fr-FR" sz="2400" dirty="0"/>
              <a:t> Craintes ou incertitudes sur l’avenir de l’entreprise</a:t>
            </a:r>
          </a:p>
          <a:p>
            <a:endParaRPr lang="fr-FR" sz="2400" dirty="0"/>
          </a:p>
        </p:txBody>
      </p:sp>
      <p:sp>
        <p:nvSpPr>
          <p:cNvPr id="4" name="Titre 2"/>
          <p:cNvSpPr>
            <a:spLocks noGrp="1"/>
          </p:cNvSpPr>
          <p:nvPr>
            <p:ph type="title"/>
          </p:nvPr>
        </p:nvSpPr>
        <p:spPr/>
        <p:txBody>
          <a:bodyPr/>
          <a:lstStyle/>
          <a:p>
            <a:r>
              <a:rPr lang="fr-FR" dirty="0"/>
              <a:t>Évaluer les risques</a:t>
            </a:r>
          </a:p>
        </p:txBody>
      </p:sp>
      <p:pic>
        <p:nvPicPr>
          <p:cNvPr id="5" name="Image 4"/>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58365">
            <a:off x="3752457" y="5004529"/>
            <a:ext cx="2014349" cy="1354904"/>
          </a:xfrm>
          <a:prstGeom prst="rect">
            <a:avLst/>
          </a:prstGeom>
          <a:noFill/>
          <a:ln>
            <a:noFill/>
          </a:ln>
        </p:spPr>
      </p:pic>
    </p:spTree>
    <p:extLst>
      <p:ext uri="{BB962C8B-B14F-4D97-AF65-F5344CB8AC3E}">
        <p14:creationId xmlns:p14="http://schemas.microsoft.com/office/powerpoint/2010/main" val="2950348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Pour prévenir la contamination directe</a:t>
            </a:r>
            <a:endParaRPr lang="fr-FR" dirty="0"/>
          </a:p>
        </p:txBody>
      </p:sp>
      <p:grpSp>
        <p:nvGrpSpPr>
          <p:cNvPr id="14" name="Groupe 13"/>
          <p:cNvGrpSpPr/>
          <p:nvPr/>
        </p:nvGrpSpPr>
        <p:grpSpPr>
          <a:xfrm>
            <a:off x="107504" y="1556792"/>
            <a:ext cx="8136904" cy="1224136"/>
            <a:chOff x="539552" y="1556792"/>
            <a:chExt cx="8136904" cy="1224136"/>
          </a:xfrm>
        </p:grpSpPr>
        <p:sp>
          <p:nvSpPr>
            <p:cNvPr id="8" name="Rectangle à coins arrondis 7"/>
            <p:cNvSpPr/>
            <p:nvPr/>
          </p:nvSpPr>
          <p:spPr>
            <a:xfrm>
              <a:off x="539552" y="1556792"/>
              <a:ext cx="2016782" cy="1224136"/>
            </a:xfrm>
            <a:prstGeom prst="roundRect">
              <a:avLst>
                <a:gd name="adj" fmla="val 21909"/>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smtClean="0"/>
                <a:t>Distanciation</a:t>
              </a:r>
              <a:endParaRPr lang="fr-FR" sz="2400" b="1" dirty="0"/>
            </a:p>
          </p:txBody>
        </p:sp>
        <p:sp>
          <p:nvSpPr>
            <p:cNvPr id="9" name="ZoneTexte 8"/>
            <p:cNvSpPr txBox="1"/>
            <p:nvPr/>
          </p:nvSpPr>
          <p:spPr>
            <a:xfrm>
              <a:off x="2483768" y="1556792"/>
              <a:ext cx="6192688" cy="1077218"/>
            </a:xfrm>
            <a:prstGeom prst="rect">
              <a:avLst/>
            </a:prstGeom>
            <a:noFill/>
          </p:spPr>
          <p:txBody>
            <a:bodyPr wrap="square" rtlCol="0">
              <a:spAutoFit/>
            </a:bodyPr>
            <a:lstStyle/>
            <a:p>
              <a:pPr marL="285750" indent="-285750" algn="just">
                <a:buFont typeface="Arial" panose="020B0604020202020204" pitchFamily="34" charset="0"/>
                <a:buChar char="•"/>
              </a:pPr>
              <a:r>
                <a:rPr lang="fr-FR" sz="1600" dirty="0" smtClean="0"/>
                <a:t>Rester à distance physique d’au moins 1 m</a:t>
              </a:r>
            </a:p>
            <a:p>
              <a:pPr marL="285750" indent="-285750" algn="just">
                <a:buFont typeface="Arial" panose="020B0604020202020204" pitchFamily="34" charset="0"/>
                <a:buChar char="•"/>
              </a:pPr>
              <a:r>
                <a:rPr lang="fr-FR" sz="1600" dirty="0" smtClean="0"/>
                <a:t>Respecter les horaires de travail</a:t>
              </a:r>
            </a:p>
            <a:p>
              <a:pPr marL="285750" indent="-285750" algn="just">
                <a:buFont typeface="Arial" panose="020B0604020202020204" pitchFamily="34" charset="0"/>
                <a:buChar char="•"/>
              </a:pPr>
              <a:r>
                <a:rPr lang="fr-FR" sz="1600" dirty="0" smtClean="0"/>
                <a:t>Se déplacer en empruntant les sens unique, en évitant les goulots d’étranglement, en respectant le marquage au sol</a:t>
              </a:r>
              <a:endParaRPr lang="fr-FR" sz="1600" dirty="0"/>
            </a:p>
          </p:txBody>
        </p:sp>
      </p:grpSp>
      <p:sp>
        <p:nvSpPr>
          <p:cNvPr id="12" name="Flèche à angle droit 11"/>
          <p:cNvSpPr/>
          <p:nvPr/>
        </p:nvSpPr>
        <p:spPr>
          <a:xfrm rot="5400000">
            <a:off x="1527340" y="3037602"/>
            <a:ext cx="792088" cy="607423"/>
          </a:xfrm>
          <a:prstGeom prst="bentUp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13" name="ZoneTexte 12"/>
          <p:cNvSpPr txBox="1"/>
          <p:nvPr/>
        </p:nvSpPr>
        <p:spPr>
          <a:xfrm>
            <a:off x="1062390" y="3501008"/>
            <a:ext cx="1205354" cy="276999"/>
          </a:xfrm>
          <a:prstGeom prst="rect">
            <a:avLst/>
          </a:prstGeom>
          <a:noFill/>
        </p:spPr>
        <p:txBody>
          <a:bodyPr wrap="square" rtlCol="0">
            <a:spAutoFit/>
          </a:bodyPr>
          <a:lstStyle/>
          <a:p>
            <a:r>
              <a:rPr lang="fr-FR" sz="1200" i="1" dirty="0" smtClean="0"/>
              <a:t>Compléter par</a:t>
            </a:r>
            <a:endParaRPr lang="fr-FR" sz="1200" i="1" dirty="0"/>
          </a:p>
        </p:txBody>
      </p:sp>
      <p:sp>
        <p:nvSpPr>
          <p:cNvPr id="15" name="Rectangle à coins arrondis 14"/>
          <p:cNvSpPr/>
          <p:nvPr/>
        </p:nvSpPr>
        <p:spPr>
          <a:xfrm>
            <a:off x="2267744" y="3100663"/>
            <a:ext cx="2016782" cy="1224136"/>
          </a:xfrm>
          <a:prstGeom prst="roundRect">
            <a:avLst>
              <a:gd name="adj" fmla="val 2453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b="1" dirty="0" smtClean="0"/>
              <a:t>Protection collective</a:t>
            </a:r>
            <a:endParaRPr lang="fr-FR" sz="2400" b="1" dirty="0"/>
          </a:p>
        </p:txBody>
      </p:sp>
      <p:sp>
        <p:nvSpPr>
          <p:cNvPr id="16" name="ZoneTexte 15"/>
          <p:cNvSpPr txBox="1"/>
          <p:nvPr/>
        </p:nvSpPr>
        <p:spPr>
          <a:xfrm>
            <a:off x="4211960" y="2996952"/>
            <a:ext cx="4932040" cy="1569660"/>
          </a:xfrm>
          <a:prstGeom prst="rect">
            <a:avLst/>
          </a:prstGeom>
          <a:noFill/>
        </p:spPr>
        <p:txBody>
          <a:bodyPr wrap="square" rtlCol="0">
            <a:spAutoFit/>
          </a:bodyPr>
          <a:lstStyle/>
          <a:p>
            <a:pPr marL="285750" indent="-285750" algn="just">
              <a:buFont typeface="Arial" panose="020B0604020202020204" pitchFamily="34" charset="0"/>
              <a:buChar char="•"/>
            </a:pPr>
            <a:r>
              <a:rPr lang="fr-FR" sz="1600" dirty="0" smtClean="0"/>
              <a:t>Mettre en place des dispositifs de protection (écrans transparents)</a:t>
            </a:r>
          </a:p>
          <a:p>
            <a:pPr marL="285750" indent="-285750" algn="just">
              <a:buFont typeface="Arial" panose="020B0604020202020204" pitchFamily="34" charset="0"/>
              <a:buChar char="•"/>
            </a:pPr>
            <a:r>
              <a:rPr lang="fr-FR" sz="1600" dirty="0" smtClean="0"/>
              <a:t>Mettre en place des poubelles à ouverture non manuelle (au pied)</a:t>
            </a:r>
          </a:p>
          <a:p>
            <a:pPr marL="285750" indent="-285750" algn="just">
              <a:buFont typeface="Arial" panose="020B0604020202020204" pitchFamily="34" charset="0"/>
              <a:buChar char="•"/>
            </a:pPr>
            <a:r>
              <a:rPr lang="fr-FR" sz="1600" dirty="0" smtClean="0"/>
              <a:t>Aérer régulièrement à minima toutes les 3 heures et durant 15 mn les locaux de travail</a:t>
            </a:r>
          </a:p>
        </p:txBody>
      </p:sp>
      <p:sp>
        <p:nvSpPr>
          <p:cNvPr id="17" name="Flèche à angle droit 16"/>
          <p:cNvSpPr/>
          <p:nvPr/>
        </p:nvSpPr>
        <p:spPr>
          <a:xfrm rot="5400000">
            <a:off x="3255532" y="4601453"/>
            <a:ext cx="792088" cy="607423"/>
          </a:xfrm>
          <a:prstGeom prst="bentUp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18" name="ZoneTexte 17"/>
          <p:cNvSpPr txBox="1"/>
          <p:nvPr/>
        </p:nvSpPr>
        <p:spPr>
          <a:xfrm>
            <a:off x="2987824" y="5064859"/>
            <a:ext cx="1073435" cy="276999"/>
          </a:xfrm>
          <a:prstGeom prst="rect">
            <a:avLst/>
          </a:prstGeom>
          <a:noFill/>
        </p:spPr>
        <p:txBody>
          <a:bodyPr wrap="none" rtlCol="0">
            <a:spAutoFit/>
          </a:bodyPr>
          <a:lstStyle/>
          <a:p>
            <a:r>
              <a:rPr lang="fr-FR" sz="1200" i="1" dirty="0" smtClean="0"/>
              <a:t>Compléter par</a:t>
            </a:r>
            <a:endParaRPr lang="fr-FR" sz="1200" i="1" dirty="0"/>
          </a:p>
        </p:txBody>
      </p:sp>
      <p:sp>
        <p:nvSpPr>
          <p:cNvPr id="19" name="Rectangle à coins arrondis 18"/>
          <p:cNvSpPr/>
          <p:nvPr/>
        </p:nvSpPr>
        <p:spPr>
          <a:xfrm>
            <a:off x="4139952" y="4760568"/>
            <a:ext cx="2016782" cy="1224136"/>
          </a:xfrm>
          <a:prstGeom prst="roundRect">
            <a:avLst>
              <a:gd name="adj" fmla="val 20598"/>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400" b="1" dirty="0" smtClean="0"/>
              <a:t>Protection individuelle</a:t>
            </a:r>
            <a:endParaRPr lang="fr-FR" sz="2400" b="1" dirty="0"/>
          </a:p>
        </p:txBody>
      </p:sp>
      <p:sp>
        <p:nvSpPr>
          <p:cNvPr id="21" name="ZoneTexte 20"/>
          <p:cNvSpPr txBox="1"/>
          <p:nvPr/>
        </p:nvSpPr>
        <p:spPr>
          <a:xfrm>
            <a:off x="6084168" y="4739660"/>
            <a:ext cx="3059832" cy="1569660"/>
          </a:xfrm>
          <a:prstGeom prst="rect">
            <a:avLst/>
          </a:prstGeom>
          <a:noFill/>
        </p:spPr>
        <p:txBody>
          <a:bodyPr wrap="square" rtlCol="0">
            <a:spAutoFit/>
          </a:bodyPr>
          <a:lstStyle/>
          <a:p>
            <a:pPr marL="285750" indent="-285750" algn="just">
              <a:buFont typeface="Arial" panose="020B0604020202020204" pitchFamily="34" charset="0"/>
              <a:buChar char="•"/>
            </a:pPr>
            <a:r>
              <a:rPr lang="fr-FR" sz="1600" dirty="0" smtClean="0"/>
              <a:t>Utiliser les EPI mis à disposition (visière, masque…)</a:t>
            </a:r>
          </a:p>
          <a:p>
            <a:pPr marL="285750" indent="-285750" algn="just">
              <a:buFont typeface="Arial" panose="020B0604020202020204" pitchFamily="34" charset="0"/>
              <a:buChar char="•"/>
            </a:pPr>
            <a:r>
              <a:rPr lang="fr-FR" sz="1600" dirty="0" smtClean="0"/>
              <a:t>Limiter les échanges avec une seule autre personne en même temps</a:t>
            </a:r>
          </a:p>
          <a:p>
            <a:pPr marL="285750" indent="-285750" algn="just">
              <a:buFont typeface="Arial" panose="020B0604020202020204" pitchFamily="34" charset="0"/>
              <a:buChar char="•"/>
            </a:pPr>
            <a:endParaRPr lang="fr-FR" sz="1600" dirty="0"/>
          </a:p>
        </p:txBody>
      </p:sp>
      <p:pic>
        <p:nvPicPr>
          <p:cNvPr id="23" name="Image 22">
            <a:extLst>
              <a:ext uri="{FF2B5EF4-FFF2-40B4-BE49-F238E27FC236}">
                <a16:creationId xmlns="" xmlns:a16="http://schemas.microsoft.com/office/drawing/2014/main" id="{91AE5D55-9D73-4816-B621-E4EBD7AC5F43}"/>
              </a:ext>
            </a:extLst>
          </p:cNvPr>
          <p:cNvPicPr>
            <a:picLocks noChangeAspect="1"/>
          </p:cNvPicPr>
          <p:nvPr/>
        </p:nvPicPr>
        <p:blipFill rotWithShape="1">
          <a:blip r:embed="rId3">
            <a:duotone>
              <a:schemeClr val="accent3">
                <a:shade val="45000"/>
                <a:satMod val="135000"/>
              </a:schemeClr>
              <a:prstClr val="white"/>
            </a:duotone>
          </a:blip>
          <a:srcRect l="81499" t="69600" r="3538" b="12155"/>
          <a:stretch/>
        </p:blipFill>
        <p:spPr>
          <a:xfrm>
            <a:off x="2082207" y="4400949"/>
            <a:ext cx="967904" cy="663910"/>
          </a:xfrm>
          <a:prstGeom prst="roundRect">
            <a:avLst>
              <a:gd name="adj" fmla="val 8594"/>
            </a:avLst>
          </a:prstGeom>
          <a:solidFill>
            <a:srgbClr val="FFFFFF">
              <a:shade val="85000"/>
            </a:srgbClr>
          </a:solidFill>
          <a:ln>
            <a:solidFill>
              <a:schemeClr val="accent3"/>
            </a:solidFill>
          </a:ln>
          <a:effectLst/>
        </p:spPr>
      </p:pic>
      <p:pic>
        <p:nvPicPr>
          <p:cNvPr id="24" name="Image 23">
            <a:extLst>
              <a:ext uri="{FF2B5EF4-FFF2-40B4-BE49-F238E27FC236}">
                <a16:creationId xmlns="" xmlns:a16="http://schemas.microsoft.com/office/drawing/2014/main" id="{235CBC65-1225-4516-99B1-8E29C16CBD9A}"/>
              </a:ext>
            </a:extLst>
          </p:cNvPr>
          <p:cNvPicPr>
            <a:picLocks noChangeAspect="1"/>
          </p:cNvPicPr>
          <p:nvPr/>
        </p:nvPicPr>
        <p:blipFill rotWithShape="1">
          <a:blip r:embed="rId4">
            <a:duotone>
              <a:prstClr val="black"/>
              <a:schemeClr val="accent4">
                <a:tint val="45000"/>
                <a:satMod val="400000"/>
              </a:schemeClr>
            </a:duotone>
          </a:blip>
          <a:srcRect l="41549" t="73195" r="50000" b="11193"/>
          <a:stretch/>
        </p:blipFill>
        <p:spPr>
          <a:xfrm>
            <a:off x="4355976" y="5896219"/>
            <a:ext cx="655589" cy="681220"/>
          </a:xfrm>
          <a:prstGeom prst="roundRect">
            <a:avLst>
              <a:gd name="adj" fmla="val 8594"/>
            </a:avLst>
          </a:prstGeom>
          <a:solidFill>
            <a:srgbClr val="FFFFFF">
              <a:shade val="85000"/>
            </a:srgbClr>
          </a:solidFill>
          <a:ln>
            <a:solidFill>
              <a:schemeClr val="accent4"/>
            </a:solidFill>
          </a:ln>
          <a:effectLst/>
        </p:spPr>
      </p:pic>
      <p:grpSp>
        <p:nvGrpSpPr>
          <p:cNvPr id="25" name="Groupe 24">
            <a:extLst>
              <a:ext uri="{FF2B5EF4-FFF2-40B4-BE49-F238E27FC236}">
                <a16:creationId xmlns="" xmlns:a16="http://schemas.microsoft.com/office/drawing/2014/main" id="{E4CC189C-3B23-4E55-BC36-3597E0A52D26}"/>
              </a:ext>
            </a:extLst>
          </p:cNvPr>
          <p:cNvGrpSpPr/>
          <p:nvPr/>
        </p:nvGrpSpPr>
        <p:grpSpPr>
          <a:xfrm>
            <a:off x="198294" y="2780928"/>
            <a:ext cx="864096" cy="645725"/>
            <a:chOff x="179512" y="3287331"/>
            <a:chExt cx="864096" cy="645725"/>
          </a:xfrm>
        </p:grpSpPr>
        <p:pic>
          <p:nvPicPr>
            <p:cNvPr id="26" name="Image 25">
              <a:extLst>
                <a:ext uri="{FF2B5EF4-FFF2-40B4-BE49-F238E27FC236}">
                  <a16:creationId xmlns="" xmlns:a16="http://schemas.microsoft.com/office/drawing/2014/main" id="{B12CF5DE-47CD-4A41-A106-164C70009981}"/>
                </a:ext>
              </a:extLst>
            </p:cNvPr>
            <p:cNvPicPr>
              <a:picLocks noChangeAspect="1"/>
            </p:cNvPicPr>
            <p:nvPr/>
          </p:nvPicPr>
          <p:blipFill rotWithShape="1">
            <a:blip r:embed="rId5">
              <a:duotone>
                <a:schemeClr val="accent2">
                  <a:shade val="45000"/>
                  <a:satMod val="135000"/>
                </a:schemeClr>
                <a:prstClr val="white"/>
              </a:duotone>
            </a:blip>
            <a:srcRect l="37800" t="45801" r="47676" b="34904"/>
            <a:stretch/>
          </p:blipFill>
          <p:spPr>
            <a:xfrm>
              <a:off x="179512" y="3287331"/>
              <a:ext cx="864096" cy="645725"/>
            </a:xfrm>
            <a:prstGeom prst="roundRect">
              <a:avLst>
                <a:gd name="adj" fmla="val 8594"/>
              </a:avLst>
            </a:prstGeom>
            <a:solidFill>
              <a:srgbClr val="FFFFFF">
                <a:shade val="85000"/>
              </a:srgbClr>
            </a:solidFill>
            <a:ln>
              <a:solidFill>
                <a:schemeClr val="accent2"/>
              </a:solidFill>
            </a:ln>
            <a:effectLst/>
          </p:spPr>
        </p:pic>
        <p:sp>
          <p:nvSpPr>
            <p:cNvPr id="27" name="Rectangle 26">
              <a:extLst>
                <a:ext uri="{FF2B5EF4-FFF2-40B4-BE49-F238E27FC236}">
                  <a16:creationId xmlns="" xmlns:a16="http://schemas.microsoft.com/office/drawing/2014/main" id="{6BE30B7B-C737-41F1-A51A-CA9BB6AA1D66}"/>
                </a:ext>
              </a:extLst>
            </p:cNvPr>
            <p:cNvSpPr/>
            <p:nvPr/>
          </p:nvSpPr>
          <p:spPr>
            <a:xfrm>
              <a:off x="509072" y="3479626"/>
              <a:ext cx="180000" cy="124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 xmlns:a16="http://schemas.microsoft.com/office/drawing/2014/main" id="{4FD87E1D-4522-4069-9427-7A959245D099}"/>
                </a:ext>
              </a:extLst>
            </p:cNvPr>
            <p:cNvSpPr txBox="1"/>
            <p:nvPr/>
          </p:nvSpPr>
          <p:spPr>
            <a:xfrm>
              <a:off x="383904" y="3339558"/>
              <a:ext cx="430336" cy="307777"/>
            </a:xfrm>
            <a:prstGeom prst="rect">
              <a:avLst/>
            </a:prstGeom>
            <a:noFill/>
          </p:spPr>
          <p:txBody>
            <a:bodyPr wrap="square" rtlCol="0">
              <a:spAutoFit/>
            </a:bodyPr>
            <a:lstStyle/>
            <a:p>
              <a:r>
                <a:rPr lang="fr-FR" sz="1400" b="1" dirty="0">
                  <a:solidFill>
                    <a:schemeClr val="accent2"/>
                  </a:solidFill>
                </a:rPr>
                <a:t>1m</a:t>
              </a:r>
            </a:p>
          </p:txBody>
        </p:sp>
      </p:grpSp>
    </p:spTree>
    <p:extLst>
      <p:ext uri="{BB962C8B-B14F-4D97-AF65-F5344CB8AC3E}">
        <p14:creationId xmlns:p14="http://schemas.microsoft.com/office/powerpoint/2010/main" val="422991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FC7C6F5-177A-49C2-A9DF-4305CA694DEE}"/>
              </a:ext>
            </a:extLst>
          </p:cNvPr>
          <p:cNvSpPr>
            <a:spLocks noGrp="1"/>
          </p:cNvSpPr>
          <p:nvPr>
            <p:ph type="title"/>
          </p:nvPr>
        </p:nvSpPr>
        <p:spPr>
          <a:xfrm>
            <a:off x="128498" y="-150447"/>
            <a:ext cx="8229600" cy="1143000"/>
          </a:xfrm>
        </p:spPr>
        <p:txBody>
          <a:bodyPr>
            <a:normAutofit/>
          </a:bodyPr>
          <a:lstStyle/>
          <a:p>
            <a:pPr>
              <a:tabLst>
                <a:tab pos="1431925" algn="l"/>
              </a:tabLst>
            </a:pPr>
            <a:r>
              <a:rPr lang="fr-FR" dirty="0"/>
              <a:t>Pour prévenir la contamination </a:t>
            </a:r>
            <a:r>
              <a:rPr lang="fr-FR" dirty="0" smtClean="0"/>
              <a:t>indirecte</a:t>
            </a:r>
            <a:endParaRPr lang="fr-FR" dirty="0">
              <a:latin typeface="+mj-lt"/>
            </a:endParaRPr>
          </a:p>
        </p:txBody>
      </p:sp>
      <p:sp>
        <p:nvSpPr>
          <p:cNvPr id="4" name="ZoneTexte 3">
            <a:extLst>
              <a:ext uri="{FF2B5EF4-FFF2-40B4-BE49-F238E27FC236}">
                <a16:creationId xmlns:a16="http://schemas.microsoft.com/office/drawing/2014/main" xmlns="" id="{FA358DA6-D0DF-40E6-B186-1B8284181688}"/>
              </a:ext>
            </a:extLst>
          </p:cNvPr>
          <p:cNvSpPr txBox="1"/>
          <p:nvPr/>
        </p:nvSpPr>
        <p:spPr>
          <a:xfrm>
            <a:off x="126960" y="1556792"/>
            <a:ext cx="8229600" cy="400110"/>
          </a:xfrm>
          <a:prstGeom prst="rect">
            <a:avLst/>
          </a:prstGeom>
          <a:noFill/>
        </p:spPr>
        <p:txBody>
          <a:bodyPr wrap="square" rtlCol="0">
            <a:spAutoFit/>
          </a:bodyPr>
          <a:lstStyle/>
          <a:p>
            <a:pPr marL="285750" indent="-285750">
              <a:buClr>
                <a:schemeClr val="accent5"/>
              </a:buClr>
              <a:buFont typeface="Webdings" panose="05030102010509060703" pitchFamily="18" charset="2"/>
              <a:buChar char="4"/>
            </a:pPr>
            <a:r>
              <a:rPr lang="fr-FR" sz="2000" b="1" dirty="0">
                <a:solidFill>
                  <a:schemeClr val="accent6"/>
                </a:solidFill>
              </a:rPr>
              <a:t>Pour prévenir la contamination indirecte par mains souillées : </a:t>
            </a:r>
            <a:endParaRPr lang="fr-FR" sz="2000" dirty="0">
              <a:solidFill>
                <a:schemeClr val="accent6"/>
              </a:solidFill>
            </a:endParaRPr>
          </a:p>
        </p:txBody>
      </p:sp>
      <p:sp>
        <p:nvSpPr>
          <p:cNvPr id="11" name="ZoneTexte 10">
            <a:extLst>
              <a:ext uri="{FF2B5EF4-FFF2-40B4-BE49-F238E27FC236}">
                <a16:creationId xmlns:a16="http://schemas.microsoft.com/office/drawing/2014/main" xmlns="" id="{E2023624-5687-41E1-90EA-764248470BD1}"/>
              </a:ext>
            </a:extLst>
          </p:cNvPr>
          <p:cNvSpPr txBox="1"/>
          <p:nvPr/>
        </p:nvSpPr>
        <p:spPr>
          <a:xfrm>
            <a:off x="429561" y="3577879"/>
            <a:ext cx="690273" cy="261610"/>
          </a:xfrm>
          <a:prstGeom prst="rect">
            <a:avLst/>
          </a:prstGeom>
          <a:noFill/>
        </p:spPr>
        <p:txBody>
          <a:bodyPr wrap="square" rtlCol="0">
            <a:spAutoFit/>
          </a:bodyPr>
          <a:lstStyle/>
          <a:p>
            <a:r>
              <a:rPr lang="fr-FR" sz="1050" b="1" dirty="0">
                <a:solidFill>
                  <a:schemeClr val="accent2"/>
                </a:solidFill>
              </a:rPr>
              <a:t>MOI</a:t>
            </a:r>
          </a:p>
        </p:txBody>
      </p:sp>
      <p:grpSp>
        <p:nvGrpSpPr>
          <p:cNvPr id="21" name="Groupe 20"/>
          <p:cNvGrpSpPr/>
          <p:nvPr/>
        </p:nvGrpSpPr>
        <p:grpSpPr>
          <a:xfrm>
            <a:off x="97085" y="2229416"/>
            <a:ext cx="9060197" cy="4473092"/>
            <a:chOff x="97085" y="2229416"/>
            <a:chExt cx="9060197" cy="4473092"/>
          </a:xfrm>
        </p:grpSpPr>
        <p:grpSp>
          <p:nvGrpSpPr>
            <p:cNvPr id="7" name="Groupe 6"/>
            <p:cNvGrpSpPr/>
            <p:nvPr/>
          </p:nvGrpSpPr>
          <p:grpSpPr>
            <a:xfrm>
              <a:off x="97085" y="2229416"/>
              <a:ext cx="9060197" cy="4025437"/>
              <a:chOff x="97085" y="2229416"/>
              <a:chExt cx="9060197" cy="4025437"/>
            </a:xfrm>
          </p:grpSpPr>
          <p:sp>
            <p:nvSpPr>
              <p:cNvPr id="8" name="Flèche à angle droit 7"/>
              <p:cNvSpPr/>
              <p:nvPr/>
            </p:nvSpPr>
            <p:spPr>
              <a:xfrm rot="5400000">
                <a:off x="1415369" y="3654221"/>
                <a:ext cx="911993" cy="855984"/>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orme libre 9"/>
              <p:cNvSpPr/>
              <p:nvPr/>
            </p:nvSpPr>
            <p:spPr>
              <a:xfrm>
                <a:off x="97085" y="2229416"/>
                <a:ext cx="2171239" cy="1323830"/>
              </a:xfrm>
              <a:custGeom>
                <a:avLst/>
                <a:gdLst>
                  <a:gd name="connsiteX0" fmla="*/ 0 w 2171239"/>
                  <a:gd name="connsiteY0" fmla="*/ 220682 h 1323830"/>
                  <a:gd name="connsiteX1" fmla="*/ 220682 w 2171239"/>
                  <a:gd name="connsiteY1" fmla="*/ 0 h 1323830"/>
                  <a:gd name="connsiteX2" fmla="*/ 1950557 w 2171239"/>
                  <a:gd name="connsiteY2" fmla="*/ 0 h 1323830"/>
                  <a:gd name="connsiteX3" fmla="*/ 2171239 w 2171239"/>
                  <a:gd name="connsiteY3" fmla="*/ 220682 h 1323830"/>
                  <a:gd name="connsiteX4" fmla="*/ 2171239 w 2171239"/>
                  <a:gd name="connsiteY4" fmla="*/ 1103148 h 1323830"/>
                  <a:gd name="connsiteX5" fmla="*/ 1950557 w 2171239"/>
                  <a:gd name="connsiteY5" fmla="*/ 1323830 h 1323830"/>
                  <a:gd name="connsiteX6" fmla="*/ 220682 w 2171239"/>
                  <a:gd name="connsiteY6" fmla="*/ 1323830 h 1323830"/>
                  <a:gd name="connsiteX7" fmla="*/ 0 w 2171239"/>
                  <a:gd name="connsiteY7" fmla="*/ 1103148 h 1323830"/>
                  <a:gd name="connsiteX8" fmla="*/ 0 w 2171239"/>
                  <a:gd name="connsiteY8" fmla="*/ 220682 h 132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239" h="1323830">
                    <a:moveTo>
                      <a:pt x="0" y="220682"/>
                    </a:moveTo>
                    <a:cubicBezTo>
                      <a:pt x="0" y="98803"/>
                      <a:pt x="98803" y="0"/>
                      <a:pt x="220682" y="0"/>
                    </a:cubicBezTo>
                    <a:lnTo>
                      <a:pt x="1950557" y="0"/>
                    </a:lnTo>
                    <a:cubicBezTo>
                      <a:pt x="2072436" y="0"/>
                      <a:pt x="2171239" y="98803"/>
                      <a:pt x="2171239" y="220682"/>
                    </a:cubicBezTo>
                    <a:lnTo>
                      <a:pt x="2171239" y="1103148"/>
                    </a:lnTo>
                    <a:cubicBezTo>
                      <a:pt x="2171239" y="1225027"/>
                      <a:pt x="2072436" y="1323830"/>
                      <a:pt x="1950557" y="1323830"/>
                    </a:cubicBezTo>
                    <a:lnTo>
                      <a:pt x="220682" y="1323830"/>
                    </a:lnTo>
                    <a:cubicBezTo>
                      <a:pt x="98803" y="1323830"/>
                      <a:pt x="0" y="1225027"/>
                      <a:pt x="0" y="1103148"/>
                    </a:cubicBezTo>
                    <a:lnTo>
                      <a:pt x="0" y="220682"/>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33216" tIns="133216" rIns="133216" bIns="133216" numCol="1" spcCol="1270" anchor="ctr" anchorCtr="0">
                <a:noAutofit/>
              </a:bodyPr>
              <a:lstStyle/>
              <a:p>
                <a:pPr lvl="0" algn="ctr" defTabSz="800100">
                  <a:lnSpc>
                    <a:spcPct val="90000"/>
                  </a:lnSpc>
                  <a:spcBef>
                    <a:spcPct val="0"/>
                  </a:spcBef>
                  <a:spcAft>
                    <a:spcPct val="35000"/>
                  </a:spcAft>
                </a:pPr>
                <a:r>
                  <a:rPr lang="fr-FR" sz="2000" b="1" kern="1200" dirty="0"/>
                  <a:t>Individualisation</a:t>
                </a:r>
              </a:p>
            </p:txBody>
          </p:sp>
          <p:sp>
            <p:nvSpPr>
              <p:cNvPr id="12" name="Forme libre 11"/>
              <p:cNvSpPr/>
              <p:nvPr/>
            </p:nvSpPr>
            <p:spPr>
              <a:xfrm>
                <a:off x="2294170" y="2344664"/>
                <a:ext cx="6382286" cy="1069978"/>
              </a:xfrm>
              <a:custGeom>
                <a:avLst/>
                <a:gdLst>
                  <a:gd name="connsiteX0" fmla="*/ 0 w 5270918"/>
                  <a:gd name="connsiteY0" fmla="*/ 0 h 1069978"/>
                  <a:gd name="connsiteX1" fmla="*/ 5270918 w 5270918"/>
                  <a:gd name="connsiteY1" fmla="*/ 0 h 1069978"/>
                  <a:gd name="connsiteX2" fmla="*/ 5270918 w 5270918"/>
                  <a:gd name="connsiteY2" fmla="*/ 1069978 h 1069978"/>
                  <a:gd name="connsiteX3" fmla="*/ 0 w 5270918"/>
                  <a:gd name="connsiteY3" fmla="*/ 1069978 h 1069978"/>
                  <a:gd name="connsiteX4" fmla="*/ 0 w 5270918"/>
                  <a:gd name="connsiteY4" fmla="*/ 0 h 106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918" h="1069978">
                    <a:moveTo>
                      <a:pt x="0" y="0"/>
                    </a:moveTo>
                    <a:lnTo>
                      <a:pt x="5270918" y="0"/>
                    </a:lnTo>
                    <a:lnTo>
                      <a:pt x="5270918" y="1069978"/>
                    </a:lnTo>
                    <a:lnTo>
                      <a:pt x="0" y="10699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fr-FR" sz="1600" kern="1200" dirty="0"/>
                  <a:t>Limiter les contacts en réservant l’utilisation des équipements (outil, engin, PC…) et des objets/ pièces/ articles à une seule et même personne</a:t>
                </a:r>
              </a:p>
              <a:p>
                <a:pPr marL="114300" lvl="1" indent="-114300" algn="just" defTabSz="622300">
                  <a:lnSpc>
                    <a:spcPct val="90000"/>
                  </a:lnSpc>
                  <a:spcBef>
                    <a:spcPct val="0"/>
                  </a:spcBef>
                  <a:spcAft>
                    <a:spcPct val="15000"/>
                  </a:spcAft>
                  <a:buChar char="••"/>
                </a:pPr>
                <a:r>
                  <a:rPr lang="fr-FR" sz="1600" kern="1200" dirty="0"/>
                  <a:t>Privilégier les bureaux individuels</a:t>
                </a:r>
              </a:p>
            </p:txBody>
          </p:sp>
          <p:sp>
            <p:nvSpPr>
              <p:cNvPr id="13" name="Flèche à angle droit 12"/>
              <p:cNvSpPr/>
              <p:nvPr/>
            </p:nvSpPr>
            <p:spPr>
              <a:xfrm rot="5400000">
                <a:off x="3091917" y="4819925"/>
                <a:ext cx="789714" cy="889443"/>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13089513"/>
                  <a:satOff val="-703"/>
                  <a:lumOff val="11364"/>
                  <a:alphaOff val="0"/>
                </a:schemeClr>
              </a:fillRef>
              <a:effectRef idx="0">
                <a:schemeClr val="accent1">
                  <a:tint val="50000"/>
                  <a:hueOff val="-13089513"/>
                  <a:satOff val="-703"/>
                  <a:lumOff val="11364"/>
                  <a:alphaOff val="0"/>
                </a:schemeClr>
              </a:effectRef>
              <a:fontRef idx="minor">
                <a:schemeClr val="lt1">
                  <a:hueOff val="0"/>
                  <a:satOff val="0"/>
                  <a:lumOff val="0"/>
                  <a:alphaOff val="0"/>
                </a:schemeClr>
              </a:fontRef>
            </p:style>
          </p:sp>
          <p:sp>
            <p:nvSpPr>
              <p:cNvPr id="14" name="Forme libre 13"/>
              <p:cNvSpPr/>
              <p:nvPr/>
            </p:nvSpPr>
            <p:spPr>
              <a:xfrm>
                <a:off x="2281871" y="3399993"/>
                <a:ext cx="1891274" cy="1323830"/>
              </a:xfrm>
              <a:custGeom>
                <a:avLst/>
                <a:gdLst>
                  <a:gd name="connsiteX0" fmla="*/ 0 w 1891274"/>
                  <a:gd name="connsiteY0" fmla="*/ 220682 h 1323830"/>
                  <a:gd name="connsiteX1" fmla="*/ 220682 w 1891274"/>
                  <a:gd name="connsiteY1" fmla="*/ 0 h 1323830"/>
                  <a:gd name="connsiteX2" fmla="*/ 1670592 w 1891274"/>
                  <a:gd name="connsiteY2" fmla="*/ 0 h 1323830"/>
                  <a:gd name="connsiteX3" fmla="*/ 1891274 w 1891274"/>
                  <a:gd name="connsiteY3" fmla="*/ 220682 h 1323830"/>
                  <a:gd name="connsiteX4" fmla="*/ 1891274 w 1891274"/>
                  <a:gd name="connsiteY4" fmla="*/ 1103148 h 1323830"/>
                  <a:gd name="connsiteX5" fmla="*/ 1670592 w 1891274"/>
                  <a:gd name="connsiteY5" fmla="*/ 1323830 h 1323830"/>
                  <a:gd name="connsiteX6" fmla="*/ 220682 w 1891274"/>
                  <a:gd name="connsiteY6" fmla="*/ 1323830 h 1323830"/>
                  <a:gd name="connsiteX7" fmla="*/ 0 w 1891274"/>
                  <a:gd name="connsiteY7" fmla="*/ 1103148 h 1323830"/>
                  <a:gd name="connsiteX8" fmla="*/ 0 w 1891274"/>
                  <a:gd name="connsiteY8" fmla="*/ 220682 h 132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274" h="1323830">
                    <a:moveTo>
                      <a:pt x="0" y="220682"/>
                    </a:moveTo>
                    <a:cubicBezTo>
                      <a:pt x="0" y="98803"/>
                      <a:pt x="98803" y="0"/>
                      <a:pt x="220682" y="0"/>
                    </a:cubicBezTo>
                    <a:lnTo>
                      <a:pt x="1670592" y="0"/>
                    </a:lnTo>
                    <a:cubicBezTo>
                      <a:pt x="1792471" y="0"/>
                      <a:pt x="1891274" y="98803"/>
                      <a:pt x="1891274" y="220682"/>
                    </a:cubicBezTo>
                    <a:lnTo>
                      <a:pt x="1891274" y="1103148"/>
                    </a:lnTo>
                    <a:cubicBezTo>
                      <a:pt x="1891274" y="1225027"/>
                      <a:pt x="1792471" y="1323830"/>
                      <a:pt x="1670592" y="1323830"/>
                    </a:cubicBezTo>
                    <a:lnTo>
                      <a:pt x="220682" y="1323830"/>
                    </a:lnTo>
                    <a:cubicBezTo>
                      <a:pt x="98803" y="1323830"/>
                      <a:pt x="0" y="1225027"/>
                      <a:pt x="0" y="1103148"/>
                    </a:cubicBezTo>
                    <a:lnTo>
                      <a:pt x="0" y="220682"/>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33216" tIns="133216" rIns="133216" bIns="133216" numCol="1" spcCol="1270" anchor="ctr" anchorCtr="0">
                <a:noAutofit/>
              </a:bodyPr>
              <a:lstStyle/>
              <a:p>
                <a:pPr lvl="0" algn="ctr" defTabSz="800100">
                  <a:lnSpc>
                    <a:spcPct val="90000"/>
                  </a:lnSpc>
                  <a:spcBef>
                    <a:spcPct val="0"/>
                  </a:spcBef>
                  <a:spcAft>
                    <a:spcPct val="35000"/>
                  </a:spcAft>
                </a:pPr>
                <a:r>
                  <a:rPr lang="fr-FR" sz="2000" b="1" kern="1200" dirty="0"/>
                  <a:t>Protection collective</a:t>
                </a:r>
              </a:p>
            </p:txBody>
          </p:sp>
          <p:sp>
            <p:nvSpPr>
              <p:cNvPr id="15" name="Forme libre 14"/>
              <p:cNvSpPr/>
              <p:nvPr/>
            </p:nvSpPr>
            <p:spPr>
              <a:xfrm>
                <a:off x="4177035" y="3498287"/>
                <a:ext cx="4609548" cy="1069978"/>
              </a:xfrm>
              <a:custGeom>
                <a:avLst/>
                <a:gdLst>
                  <a:gd name="connsiteX0" fmla="*/ 0 w 4609548"/>
                  <a:gd name="connsiteY0" fmla="*/ 0 h 1069978"/>
                  <a:gd name="connsiteX1" fmla="*/ 4609548 w 4609548"/>
                  <a:gd name="connsiteY1" fmla="*/ 0 h 1069978"/>
                  <a:gd name="connsiteX2" fmla="*/ 4609548 w 4609548"/>
                  <a:gd name="connsiteY2" fmla="*/ 1069978 h 1069978"/>
                  <a:gd name="connsiteX3" fmla="*/ 0 w 4609548"/>
                  <a:gd name="connsiteY3" fmla="*/ 1069978 h 1069978"/>
                  <a:gd name="connsiteX4" fmla="*/ 0 w 4609548"/>
                  <a:gd name="connsiteY4" fmla="*/ 0 h 106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548" h="1069978">
                    <a:moveTo>
                      <a:pt x="0" y="0"/>
                    </a:moveTo>
                    <a:lnTo>
                      <a:pt x="4609548" y="0"/>
                    </a:lnTo>
                    <a:lnTo>
                      <a:pt x="4609548" y="1069978"/>
                    </a:lnTo>
                    <a:lnTo>
                      <a:pt x="0" y="10699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fr-FR" sz="1600" kern="1200" dirty="0"/>
                  <a:t>Maintenir les portes ouvertes</a:t>
                </a:r>
              </a:p>
              <a:p>
                <a:pPr marL="114300" lvl="1" indent="-114300" algn="just" defTabSz="622300">
                  <a:lnSpc>
                    <a:spcPct val="90000"/>
                  </a:lnSpc>
                  <a:spcBef>
                    <a:spcPct val="0"/>
                  </a:spcBef>
                  <a:spcAft>
                    <a:spcPct val="15000"/>
                  </a:spcAft>
                  <a:buChar char="••"/>
                </a:pPr>
                <a:r>
                  <a:rPr lang="fr-FR" sz="1600" kern="1200" dirty="0"/>
                  <a:t>Utiliser un dispositif (stylet, poussoir, support, plateau…) évitant tout contact direct avec les mains</a:t>
                </a:r>
              </a:p>
              <a:p>
                <a:pPr marL="114300" lvl="1" indent="-114300" algn="just" defTabSz="622300">
                  <a:lnSpc>
                    <a:spcPct val="90000"/>
                  </a:lnSpc>
                  <a:spcBef>
                    <a:spcPct val="0"/>
                  </a:spcBef>
                  <a:spcAft>
                    <a:spcPct val="15000"/>
                  </a:spcAft>
                  <a:buChar char="••"/>
                </a:pPr>
                <a:r>
                  <a:rPr lang="fr-FR" sz="1600" kern="1200" dirty="0"/>
                  <a:t>Réglementer l’usage des espaces et équipements communs (sanitaires, vestiaires, réfectoire…)</a:t>
                </a:r>
              </a:p>
            </p:txBody>
          </p:sp>
          <p:sp>
            <p:nvSpPr>
              <p:cNvPr id="17" name="Forme libre 16"/>
              <p:cNvSpPr/>
              <p:nvPr/>
            </p:nvSpPr>
            <p:spPr>
              <a:xfrm>
                <a:off x="4002225" y="4926013"/>
                <a:ext cx="1688473" cy="1323830"/>
              </a:xfrm>
              <a:custGeom>
                <a:avLst/>
                <a:gdLst>
                  <a:gd name="connsiteX0" fmla="*/ 0 w 1688473"/>
                  <a:gd name="connsiteY0" fmla="*/ 220682 h 1323830"/>
                  <a:gd name="connsiteX1" fmla="*/ 220682 w 1688473"/>
                  <a:gd name="connsiteY1" fmla="*/ 0 h 1323830"/>
                  <a:gd name="connsiteX2" fmla="*/ 1467791 w 1688473"/>
                  <a:gd name="connsiteY2" fmla="*/ 0 h 1323830"/>
                  <a:gd name="connsiteX3" fmla="*/ 1688473 w 1688473"/>
                  <a:gd name="connsiteY3" fmla="*/ 220682 h 1323830"/>
                  <a:gd name="connsiteX4" fmla="*/ 1688473 w 1688473"/>
                  <a:gd name="connsiteY4" fmla="*/ 1103148 h 1323830"/>
                  <a:gd name="connsiteX5" fmla="*/ 1467791 w 1688473"/>
                  <a:gd name="connsiteY5" fmla="*/ 1323830 h 1323830"/>
                  <a:gd name="connsiteX6" fmla="*/ 220682 w 1688473"/>
                  <a:gd name="connsiteY6" fmla="*/ 1323830 h 1323830"/>
                  <a:gd name="connsiteX7" fmla="*/ 0 w 1688473"/>
                  <a:gd name="connsiteY7" fmla="*/ 1103148 h 1323830"/>
                  <a:gd name="connsiteX8" fmla="*/ 0 w 1688473"/>
                  <a:gd name="connsiteY8" fmla="*/ 220682 h 132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473" h="1323830">
                    <a:moveTo>
                      <a:pt x="0" y="220682"/>
                    </a:moveTo>
                    <a:cubicBezTo>
                      <a:pt x="0" y="98803"/>
                      <a:pt x="98803" y="0"/>
                      <a:pt x="220682" y="0"/>
                    </a:cubicBezTo>
                    <a:lnTo>
                      <a:pt x="1467791" y="0"/>
                    </a:lnTo>
                    <a:cubicBezTo>
                      <a:pt x="1589670" y="0"/>
                      <a:pt x="1688473" y="98803"/>
                      <a:pt x="1688473" y="220682"/>
                    </a:cubicBezTo>
                    <a:lnTo>
                      <a:pt x="1688473" y="1103148"/>
                    </a:lnTo>
                    <a:cubicBezTo>
                      <a:pt x="1688473" y="1225027"/>
                      <a:pt x="1589670" y="1323830"/>
                      <a:pt x="1467791" y="1323830"/>
                    </a:cubicBezTo>
                    <a:lnTo>
                      <a:pt x="220682" y="1323830"/>
                    </a:lnTo>
                    <a:cubicBezTo>
                      <a:pt x="98803" y="1323830"/>
                      <a:pt x="0" y="1225027"/>
                      <a:pt x="0" y="1103148"/>
                    </a:cubicBezTo>
                    <a:lnTo>
                      <a:pt x="0" y="220682"/>
                    </a:lnTo>
                    <a:close/>
                  </a:path>
                </a:pathLst>
              </a:custGeom>
            </p:spPr>
            <p:style>
              <a:lnRef idx="0">
                <a:schemeClr val="accent4"/>
              </a:lnRef>
              <a:fillRef idx="3">
                <a:schemeClr val="accent4"/>
              </a:fillRef>
              <a:effectRef idx="3">
                <a:schemeClr val="accent4"/>
              </a:effectRef>
              <a:fontRef idx="minor">
                <a:schemeClr val="lt1"/>
              </a:fontRef>
            </p:style>
            <p:txBody>
              <a:bodyPr spcFirstLastPara="0" vert="horz" wrap="square" lIns="133216" tIns="133216" rIns="133216" bIns="133216" numCol="1" spcCol="1270" anchor="ctr" anchorCtr="0">
                <a:noAutofit/>
              </a:bodyPr>
              <a:lstStyle/>
              <a:p>
                <a:pPr lvl="0" algn="ctr" defTabSz="800100">
                  <a:lnSpc>
                    <a:spcPct val="90000"/>
                  </a:lnSpc>
                  <a:spcBef>
                    <a:spcPct val="0"/>
                  </a:spcBef>
                  <a:spcAft>
                    <a:spcPct val="35000"/>
                  </a:spcAft>
                </a:pPr>
                <a:r>
                  <a:rPr lang="fr-FR" sz="1800" b="1" kern="1200" dirty="0"/>
                  <a:t>Nettoyage et désinfection</a:t>
                </a:r>
              </a:p>
            </p:txBody>
          </p:sp>
          <p:sp>
            <p:nvSpPr>
              <p:cNvPr id="18" name="Forme libre 17"/>
              <p:cNvSpPr/>
              <p:nvPr/>
            </p:nvSpPr>
            <p:spPr>
              <a:xfrm>
                <a:off x="5691077" y="5184875"/>
                <a:ext cx="3466205" cy="1069978"/>
              </a:xfrm>
              <a:custGeom>
                <a:avLst/>
                <a:gdLst>
                  <a:gd name="connsiteX0" fmla="*/ 0 w 3466205"/>
                  <a:gd name="connsiteY0" fmla="*/ 0 h 1069978"/>
                  <a:gd name="connsiteX1" fmla="*/ 3466205 w 3466205"/>
                  <a:gd name="connsiteY1" fmla="*/ 0 h 1069978"/>
                  <a:gd name="connsiteX2" fmla="*/ 3466205 w 3466205"/>
                  <a:gd name="connsiteY2" fmla="*/ 1069978 h 1069978"/>
                  <a:gd name="connsiteX3" fmla="*/ 0 w 3466205"/>
                  <a:gd name="connsiteY3" fmla="*/ 1069978 h 1069978"/>
                  <a:gd name="connsiteX4" fmla="*/ 0 w 3466205"/>
                  <a:gd name="connsiteY4" fmla="*/ 0 h 106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205" h="1069978">
                    <a:moveTo>
                      <a:pt x="0" y="0"/>
                    </a:moveTo>
                    <a:lnTo>
                      <a:pt x="3466205" y="0"/>
                    </a:lnTo>
                    <a:lnTo>
                      <a:pt x="3466205" y="1069978"/>
                    </a:lnTo>
                    <a:lnTo>
                      <a:pt x="0" y="10699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fr-FR" sz="1500" kern="1200" dirty="0"/>
                  <a:t>Mettre en place un plan de </a:t>
                </a:r>
                <a:r>
                  <a:rPr lang="fr-FR" sz="1500" kern="1200" dirty="0">
                    <a:solidFill>
                      <a:schemeClr val="tx1"/>
                    </a:solidFill>
                  </a:rPr>
                  <a:t>nettoyage/ désinfection après chaque utilisateur</a:t>
                </a:r>
              </a:p>
              <a:p>
                <a:pPr marL="114300" lvl="1" indent="-114300" algn="just" defTabSz="622300">
                  <a:lnSpc>
                    <a:spcPct val="90000"/>
                  </a:lnSpc>
                  <a:spcBef>
                    <a:spcPct val="0"/>
                  </a:spcBef>
                  <a:spcAft>
                    <a:spcPct val="15000"/>
                  </a:spcAft>
                  <a:buChar char="••"/>
                </a:pPr>
                <a:r>
                  <a:rPr lang="fr-FR" sz="1500" kern="1200" dirty="0">
                    <a:solidFill>
                      <a:schemeClr val="tx1"/>
                    </a:solidFill>
                  </a:rPr>
                  <a:t>Faire respecter les mesures d’hygiène (lavage des mains notamment)</a:t>
                </a:r>
              </a:p>
              <a:p>
                <a:pPr marL="114300" lvl="1" indent="-114300" algn="just" defTabSz="622300">
                  <a:lnSpc>
                    <a:spcPct val="90000"/>
                  </a:lnSpc>
                  <a:spcBef>
                    <a:spcPct val="0"/>
                  </a:spcBef>
                  <a:spcAft>
                    <a:spcPct val="15000"/>
                  </a:spcAft>
                  <a:buChar char="••"/>
                </a:pPr>
                <a:r>
                  <a:rPr lang="fr-FR" sz="1500" kern="1200" dirty="0">
                    <a:solidFill>
                      <a:schemeClr val="tx1"/>
                    </a:solidFill>
                  </a:rPr>
                  <a:t>Attention au faux sentiment de protection des gants</a:t>
                </a:r>
              </a:p>
            </p:txBody>
          </p:sp>
        </p:grpSp>
        <p:grpSp>
          <p:nvGrpSpPr>
            <p:cNvPr id="19" name="Groupe 18"/>
            <p:cNvGrpSpPr/>
            <p:nvPr/>
          </p:nvGrpSpPr>
          <p:grpSpPr>
            <a:xfrm>
              <a:off x="292591" y="3266359"/>
              <a:ext cx="4167691" cy="3436149"/>
              <a:chOff x="292591" y="3266359"/>
              <a:chExt cx="4167691" cy="3436149"/>
            </a:xfrm>
          </p:grpSpPr>
          <p:sp>
            <p:nvSpPr>
              <p:cNvPr id="5" name="ZoneTexte 4">
                <a:extLst>
                  <a:ext uri="{FF2B5EF4-FFF2-40B4-BE49-F238E27FC236}">
                    <a16:creationId xmlns:a16="http://schemas.microsoft.com/office/drawing/2014/main" xmlns="" id="{C5FB88E0-A0AD-4E94-A012-BABA094A7794}"/>
                  </a:ext>
                </a:extLst>
              </p:cNvPr>
              <p:cNvSpPr txBox="1"/>
              <p:nvPr/>
            </p:nvSpPr>
            <p:spPr>
              <a:xfrm>
                <a:off x="1018632" y="3683721"/>
                <a:ext cx="1220712" cy="523220"/>
              </a:xfrm>
              <a:prstGeom prst="rect">
                <a:avLst/>
              </a:prstGeom>
              <a:noFill/>
            </p:spPr>
            <p:txBody>
              <a:bodyPr wrap="square" rtlCol="0">
                <a:spAutoFit/>
              </a:bodyPr>
              <a:lstStyle/>
              <a:p>
                <a:r>
                  <a:rPr lang="fr-FR" sz="1400" i="1" dirty="0"/>
                  <a:t>Si impossible ou insuffisant</a:t>
                </a:r>
              </a:p>
            </p:txBody>
          </p:sp>
          <p:sp>
            <p:nvSpPr>
              <p:cNvPr id="6" name="ZoneTexte 5">
                <a:extLst>
                  <a:ext uri="{FF2B5EF4-FFF2-40B4-BE49-F238E27FC236}">
                    <a16:creationId xmlns:a16="http://schemas.microsoft.com/office/drawing/2014/main" xmlns="" id="{9AF418C1-0B5D-49D6-A259-83E56F7955E6}"/>
                  </a:ext>
                </a:extLst>
              </p:cNvPr>
              <p:cNvSpPr txBox="1"/>
              <p:nvPr/>
            </p:nvSpPr>
            <p:spPr>
              <a:xfrm>
                <a:off x="2900129" y="4981334"/>
                <a:ext cx="1220712" cy="523220"/>
              </a:xfrm>
              <a:prstGeom prst="rect">
                <a:avLst/>
              </a:prstGeom>
              <a:noFill/>
            </p:spPr>
            <p:txBody>
              <a:bodyPr wrap="square" rtlCol="0">
                <a:spAutoFit/>
              </a:bodyPr>
              <a:lstStyle/>
              <a:p>
                <a:r>
                  <a:rPr lang="fr-FR" sz="1400" i="1" dirty="0"/>
                  <a:t>Si impossible ou insuffisant</a:t>
                </a:r>
              </a:p>
            </p:txBody>
          </p:sp>
          <p:pic>
            <p:nvPicPr>
              <p:cNvPr id="16" name="Image 15">
                <a:extLst>
                  <a:ext uri="{FF2B5EF4-FFF2-40B4-BE49-F238E27FC236}">
                    <a16:creationId xmlns:a16="http://schemas.microsoft.com/office/drawing/2014/main" xmlns="" id="{FB7F866B-1350-4ABD-9413-406365F50B88}"/>
                  </a:ext>
                </a:extLst>
              </p:cNvPr>
              <p:cNvPicPr>
                <a:picLocks noChangeAspect="1"/>
              </p:cNvPicPr>
              <p:nvPr/>
            </p:nvPicPr>
            <p:blipFill rotWithShape="1">
              <a:blip r:embed="rId3">
                <a:duotone>
                  <a:schemeClr val="accent4">
                    <a:shade val="45000"/>
                    <a:satMod val="135000"/>
                  </a:schemeClr>
                  <a:prstClr val="white"/>
                </a:duotone>
              </a:blip>
              <a:srcRect l="36824" t="44192" r="53763" b="39051"/>
              <a:stretch/>
            </p:blipFill>
            <p:spPr>
              <a:xfrm>
                <a:off x="3779912" y="6021288"/>
                <a:ext cx="680370" cy="681220"/>
              </a:xfrm>
              <a:prstGeom prst="roundRect">
                <a:avLst>
                  <a:gd name="adj" fmla="val 8594"/>
                </a:avLst>
              </a:prstGeom>
              <a:solidFill>
                <a:srgbClr val="FFFFFF">
                  <a:shade val="85000"/>
                </a:srgbClr>
              </a:solidFill>
              <a:ln>
                <a:solidFill>
                  <a:schemeClr val="accent4"/>
                </a:solidFill>
              </a:ln>
              <a:effectLst/>
            </p:spPr>
          </p:pic>
          <p:pic>
            <p:nvPicPr>
              <p:cNvPr id="9" name="Image 8">
                <a:extLst>
                  <a:ext uri="{FF2B5EF4-FFF2-40B4-BE49-F238E27FC236}">
                    <a16:creationId xmlns:a16="http://schemas.microsoft.com/office/drawing/2014/main" xmlns="" id="{3190D720-C417-47B8-AD87-55450579131C}"/>
                  </a:ext>
                </a:extLst>
              </p:cNvPr>
              <p:cNvPicPr>
                <a:picLocks noChangeAspect="1"/>
              </p:cNvPicPr>
              <p:nvPr/>
            </p:nvPicPr>
            <p:blipFill rotWithShape="1">
              <a:blip r:embed="rId4">
                <a:duotone>
                  <a:schemeClr val="accent2">
                    <a:shade val="45000"/>
                    <a:satMod val="135000"/>
                  </a:schemeClr>
                  <a:prstClr val="white"/>
                </a:duotone>
              </a:blip>
              <a:srcRect l="5900" t="48601" r="84650" b="35174"/>
              <a:stretch/>
            </p:blipFill>
            <p:spPr>
              <a:xfrm>
                <a:off x="292591" y="3266359"/>
                <a:ext cx="690273" cy="666697"/>
              </a:xfrm>
              <a:prstGeom prst="roundRect">
                <a:avLst>
                  <a:gd name="adj" fmla="val 8594"/>
                </a:avLst>
              </a:prstGeom>
              <a:solidFill>
                <a:srgbClr val="FFFFFF">
                  <a:shade val="85000"/>
                </a:srgbClr>
              </a:solidFill>
              <a:ln>
                <a:solidFill>
                  <a:srgbClr val="C00000"/>
                </a:solidFill>
              </a:ln>
              <a:effectLst/>
            </p:spPr>
          </p:pic>
          <p:pic>
            <p:nvPicPr>
              <p:cNvPr id="20" name="Image 19">
                <a:extLst>
                  <a:ext uri="{FF2B5EF4-FFF2-40B4-BE49-F238E27FC236}">
                    <a16:creationId xmlns:a16="http://schemas.microsoft.com/office/drawing/2014/main" xmlns="" id="{0A6B14FC-422D-44E7-95CC-85CB2F4F7CC7}"/>
                  </a:ext>
                </a:extLst>
              </p:cNvPr>
              <p:cNvPicPr>
                <a:picLocks noChangeAspect="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55278" b="76481" l="5052" r="14583">
                            <a14:foregroundMark x1="5313" y1="76481" x2="5313" y2="76481"/>
                            <a14:foregroundMark x1="13854" y1="76481" x2="13854" y2="76481"/>
                            <a14:foregroundMark x1="9948" y1="75185" x2="9948" y2="75185"/>
                            <a14:foregroundMark x1="9531" y1="58148" x2="9531" y2="58148"/>
                            <a14:foregroundMark x1="10365" y1="56111" x2="10365" y2="56111"/>
                          </a14:backgroundRemoval>
                        </a14:imgEffect>
                      </a14:imgLayer>
                    </a14:imgProps>
                  </a:ext>
                </a:extLst>
              </a:blip>
              <a:srcRect l="1686" t="52895" r="83432" b="20618"/>
              <a:stretch/>
            </p:blipFill>
            <p:spPr>
              <a:xfrm>
                <a:off x="2051720" y="4558946"/>
                <a:ext cx="680370" cy="681220"/>
              </a:xfrm>
              <a:prstGeom prst="roundRect">
                <a:avLst>
                  <a:gd name="adj" fmla="val 8594"/>
                </a:avLst>
              </a:prstGeom>
              <a:solidFill>
                <a:srgbClr val="FFFFFF">
                  <a:shade val="85000"/>
                </a:srgbClr>
              </a:solidFill>
              <a:ln>
                <a:solidFill>
                  <a:schemeClr val="accent3"/>
                </a:solidFill>
              </a:ln>
              <a:effectLst/>
            </p:spPr>
          </p:pic>
        </p:grpSp>
      </p:grpSp>
    </p:spTree>
    <p:extLst>
      <p:ext uri="{BB962C8B-B14F-4D97-AF65-F5344CB8AC3E}">
        <p14:creationId xmlns:p14="http://schemas.microsoft.com/office/powerpoint/2010/main" val="39567147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algn="just"/>
            <a:r>
              <a:rPr lang="fr-FR" sz="2400" dirty="0" smtClean="0"/>
              <a:t>Pour les masques alternatifs en tissu, privilégier les matériaux les plus respirables possible sans compromettre l’efficacité de filtration, afin de réduire la température et le taux d’humidité dans l’air à l’intérieur du masque. Privilégier les tissus de couleur claire.</a:t>
            </a:r>
          </a:p>
          <a:p>
            <a:pPr algn="just"/>
            <a:r>
              <a:rPr lang="fr-FR" sz="2400" dirty="0" smtClean="0"/>
              <a:t>Réserver le port du masque aux situations incompatibles avec la distanciation physique.</a:t>
            </a:r>
          </a:p>
          <a:p>
            <a:pPr algn="just"/>
            <a:r>
              <a:rPr lang="fr-FR" sz="2400" dirty="0" smtClean="0"/>
              <a:t>Changer le masque porté dès qu’il est humide en respectant les consignes de retrait (</a:t>
            </a:r>
            <a:r>
              <a:rPr lang="fr-FR" sz="2400" dirty="0" smtClean="0">
                <a:sym typeface="Wingdings" panose="05000000000000000000" pitchFamily="2" charset="2"/>
              </a:rPr>
              <a:t>voir affiche).</a:t>
            </a:r>
            <a:endParaRPr lang="fr-FR" sz="2400" dirty="0" smtClean="0"/>
          </a:p>
          <a:p>
            <a:pPr marL="0" indent="0" algn="just">
              <a:buNone/>
            </a:pPr>
            <a:endParaRPr lang="fr-FR" sz="2400" dirty="0" smtClean="0"/>
          </a:p>
          <a:p>
            <a:pPr algn="just"/>
            <a:endParaRPr lang="fr-FR" sz="2400" dirty="0" smtClean="0"/>
          </a:p>
          <a:p>
            <a:pPr marL="0" indent="0" algn="just">
              <a:buNone/>
            </a:pPr>
            <a:endParaRPr lang="fr-FR" sz="2400" dirty="0"/>
          </a:p>
        </p:txBody>
      </p:sp>
      <p:sp>
        <p:nvSpPr>
          <p:cNvPr id="3" name="Titre 2"/>
          <p:cNvSpPr>
            <a:spLocks noGrp="1"/>
          </p:cNvSpPr>
          <p:nvPr>
            <p:ph type="title"/>
          </p:nvPr>
        </p:nvSpPr>
        <p:spPr/>
        <p:txBody>
          <a:bodyPr/>
          <a:lstStyle/>
          <a:p>
            <a:r>
              <a:rPr lang="fr-FR" dirty="0" smtClean="0"/>
              <a:t>Critères de choix/Modalités d’utilisation</a:t>
            </a:r>
            <a:endParaRPr lang="fr-FR" dirty="0"/>
          </a:p>
        </p:txBody>
      </p:sp>
    </p:spTree>
    <p:extLst>
      <p:ext uri="{BB962C8B-B14F-4D97-AF65-F5344CB8AC3E}">
        <p14:creationId xmlns:p14="http://schemas.microsoft.com/office/powerpoint/2010/main" val="1581597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Le port d’un masque peut causer des sensations d’inconfort :</a:t>
            </a:r>
          </a:p>
          <a:p>
            <a:pPr lvl="1"/>
            <a:r>
              <a:rPr lang="fr-FR" dirty="0" smtClean="0"/>
              <a:t>augmentation de la température sous le masque, </a:t>
            </a:r>
          </a:p>
          <a:p>
            <a:pPr lvl="1"/>
            <a:r>
              <a:rPr lang="fr-FR" dirty="0" smtClean="0"/>
              <a:t>accumulation de condensation, augmentation de l’humidité à l’intérieur du masque, </a:t>
            </a:r>
          </a:p>
          <a:p>
            <a:pPr lvl="1"/>
            <a:r>
              <a:rPr lang="fr-FR" dirty="0" smtClean="0"/>
              <a:t>vision obstruée, </a:t>
            </a:r>
          </a:p>
          <a:p>
            <a:pPr lvl="1"/>
            <a:r>
              <a:rPr lang="fr-FR" dirty="0" smtClean="0"/>
              <a:t>irritation cutanée,</a:t>
            </a:r>
          </a:p>
          <a:p>
            <a:pPr lvl="1"/>
            <a:r>
              <a:rPr lang="fr-FR" dirty="0" smtClean="0"/>
              <a:t>…</a:t>
            </a:r>
          </a:p>
          <a:p>
            <a:r>
              <a:rPr lang="fr-FR" dirty="0" smtClean="0"/>
              <a:t>Ce qui peut affecter des paramètres physiologiques (augmentation de la fréquence respiratoire et/ou de la fréquence cardiaque)</a:t>
            </a:r>
          </a:p>
          <a:p>
            <a:endParaRPr lang="fr-FR" dirty="0"/>
          </a:p>
        </p:txBody>
      </p:sp>
      <p:sp>
        <p:nvSpPr>
          <p:cNvPr id="3" name="Titre 2"/>
          <p:cNvSpPr>
            <a:spLocks noGrp="1"/>
          </p:cNvSpPr>
          <p:nvPr>
            <p:ph type="title"/>
          </p:nvPr>
        </p:nvSpPr>
        <p:spPr/>
        <p:txBody>
          <a:bodyPr/>
          <a:lstStyle/>
          <a:p>
            <a:r>
              <a:rPr lang="fr-FR" dirty="0" smtClean="0"/>
              <a:t>Le port du masque et la chaleur</a:t>
            </a:r>
            <a:endParaRPr lang="fr-FR" dirty="0"/>
          </a:p>
        </p:txBody>
      </p:sp>
    </p:spTree>
    <p:extLst>
      <p:ext uri="{BB962C8B-B14F-4D97-AF65-F5344CB8AC3E}">
        <p14:creationId xmlns:p14="http://schemas.microsoft.com/office/powerpoint/2010/main" val="1510431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7504" y="1338693"/>
            <a:ext cx="8229600" cy="4525963"/>
          </a:xfrm>
        </p:spPr>
        <p:txBody>
          <a:bodyPr/>
          <a:lstStyle/>
          <a:p>
            <a:pPr marL="0" indent="0" algn="just">
              <a:buNone/>
            </a:pPr>
            <a:r>
              <a:rPr lang="fr-FR" dirty="0" smtClean="0"/>
              <a:t>Le référent COVID-19 est un acteur de l’entreprise qui participe à la définition et à la mise en place des mesures de prévention face à la situation sanitaire actuelle.</a:t>
            </a:r>
          </a:p>
          <a:p>
            <a:pPr marL="0" indent="0" algn="just">
              <a:buNone/>
            </a:pPr>
            <a:r>
              <a:rPr lang="fr-FR" dirty="0" smtClean="0"/>
              <a:t>Selon la taille de l’entreprise, il peut être :</a:t>
            </a:r>
          </a:p>
        </p:txBody>
      </p:sp>
      <p:sp>
        <p:nvSpPr>
          <p:cNvPr id="3" name="Titre 2"/>
          <p:cNvSpPr>
            <a:spLocks noGrp="1"/>
          </p:cNvSpPr>
          <p:nvPr>
            <p:ph type="title"/>
          </p:nvPr>
        </p:nvSpPr>
        <p:spPr/>
        <p:txBody>
          <a:bodyPr/>
          <a:lstStyle/>
          <a:p>
            <a:r>
              <a:rPr lang="fr-FR" dirty="0" smtClean="0"/>
              <a:t>Qui peut être référent Covid-19 ?</a:t>
            </a:r>
            <a:endParaRPr lang="fr-FR" dirty="0"/>
          </a:p>
        </p:txBody>
      </p:sp>
      <p:grpSp>
        <p:nvGrpSpPr>
          <p:cNvPr id="4" name="Groupe 3"/>
          <p:cNvGrpSpPr/>
          <p:nvPr/>
        </p:nvGrpSpPr>
        <p:grpSpPr>
          <a:xfrm>
            <a:off x="395536" y="2811277"/>
            <a:ext cx="1066726" cy="2088232"/>
            <a:chOff x="981343" y="1515780"/>
            <a:chExt cx="1066726" cy="2293089"/>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90" y="1515780"/>
              <a:ext cx="798032" cy="194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981343" y="3285649"/>
              <a:ext cx="1066726" cy="523220"/>
            </a:xfrm>
            <a:prstGeom prst="rect">
              <a:avLst/>
            </a:prstGeom>
            <a:noFill/>
          </p:spPr>
          <p:txBody>
            <a:bodyPr wrap="square" rtlCol="0">
              <a:spAutoFit/>
            </a:bodyPr>
            <a:lstStyle/>
            <a:p>
              <a:pPr algn="ctr"/>
              <a:r>
                <a:rPr lang="fr-FR" sz="1400" dirty="0" smtClean="0"/>
                <a:t>Encadrant</a:t>
              </a:r>
            </a:p>
            <a:p>
              <a:pPr algn="ctr"/>
              <a:r>
                <a:rPr lang="fr-FR" sz="1400" dirty="0" smtClean="0"/>
                <a:t>Dirigeant </a:t>
              </a:r>
              <a:endParaRPr lang="fr-FR" sz="1400" dirty="0"/>
            </a:p>
          </p:txBody>
        </p:sp>
      </p:grpSp>
      <p:grpSp>
        <p:nvGrpSpPr>
          <p:cNvPr id="8" name="Groupe 7"/>
          <p:cNvGrpSpPr/>
          <p:nvPr/>
        </p:nvGrpSpPr>
        <p:grpSpPr>
          <a:xfrm>
            <a:off x="1691680" y="4251675"/>
            <a:ext cx="1656185" cy="2234172"/>
            <a:chOff x="6228185" y="1467669"/>
            <a:chExt cx="1728192" cy="2251412"/>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5" y="1467669"/>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6649658" y="3195861"/>
              <a:ext cx="1066800" cy="523220"/>
            </a:xfrm>
            <a:prstGeom prst="rect">
              <a:avLst/>
            </a:prstGeom>
            <a:noFill/>
          </p:spPr>
          <p:txBody>
            <a:bodyPr wrap="square" rtlCol="0">
              <a:spAutoFit/>
            </a:bodyPr>
            <a:lstStyle/>
            <a:p>
              <a:pPr algn="ctr"/>
              <a:r>
                <a:rPr lang="fr-FR" sz="1400" dirty="0" smtClean="0"/>
                <a:t>Préventeur HSE</a:t>
              </a:r>
              <a:endParaRPr lang="fr-FR" sz="1400" dirty="0"/>
            </a:p>
          </p:txBody>
        </p:sp>
      </p:grpSp>
      <p:grpSp>
        <p:nvGrpSpPr>
          <p:cNvPr id="11" name="Groupe 10"/>
          <p:cNvGrpSpPr/>
          <p:nvPr/>
        </p:nvGrpSpPr>
        <p:grpSpPr>
          <a:xfrm>
            <a:off x="5569401" y="4895697"/>
            <a:ext cx="1944216" cy="1958491"/>
            <a:chOff x="539552" y="4003663"/>
            <a:chExt cx="2016224" cy="2199379"/>
          </a:xfrm>
        </p:grpSpPr>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490" y="4003663"/>
              <a:ext cx="1897286" cy="1868827"/>
            </a:xfrm>
            <a:prstGeom prst="rect">
              <a:avLst/>
            </a:prstGeom>
          </p:spPr>
        </p:pic>
        <p:sp>
          <p:nvSpPr>
            <p:cNvPr id="13" name="ZoneTexte 12"/>
            <p:cNvSpPr txBox="1"/>
            <p:nvPr/>
          </p:nvSpPr>
          <p:spPr>
            <a:xfrm>
              <a:off x="539552" y="5679822"/>
              <a:ext cx="1944216" cy="523220"/>
            </a:xfrm>
            <a:prstGeom prst="rect">
              <a:avLst/>
            </a:prstGeom>
            <a:noFill/>
          </p:spPr>
          <p:txBody>
            <a:bodyPr wrap="square" rtlCol="0">
              <a:spAutoFit/>
            </a:bodyPr>
            <a:lstStyle/>
            <a:p>
              <a:pPr algn="ctr"/>
              <a:r>
                <a:rPr lang="fr-FR" sz="1400" dirty="0" smtClean="0"/>
                <a:t>Comité Social &amp; Economique - CSE</a:t>
              </a:r>
              <a:endParaRPr lang="fr-FR" sz="1400" dirty="0"/>
            </a:p>
          </p:txBody>
        </p:sp>
      </p:grpSp>
      <p:grpSp>
        <p:nvGrpSpPr>
          <p:cNvPr id="14" name="Groupe 13"/>
          <p:cNvGrpSpPr/>
          <p:nvPr/>
        </p:nvGrpSpPr>
        <p:grpSpPr>
          <a:xfrm>
            <a:off x="5467401" y="1966969"/>
            <a:ext cx="3676599" cy="2694301"/>
            <a:chOff x="4080702" y="3724184"/>
            <a:chExt cx="4761949" cy="2694301"/>
          </a:xfrm>
        </p:grpSpPr>
        <p:grpSp>
          <p:nvGrpSpPr>
            <p:cNvPr id="15" name="Groupe 14"/>
            <p:cNvGrpSpPr/>
            <p:nvPr/>
          </p:nvGrpSpPr>
          <p:grpSpPr>
            <a:xfrm>
              <a:off x="4080702" y="3724184"/>
              <a:ext cx="2649534" cy="2694301"/>
              <a:chOff x="5795145" y="3564774"/>
              <a:chExt cx="2114680" cy="2193891"/>
            </a:xfrm>
          </p:grpSpPr>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145" y="3564774"/>
                <a:ext cx="2114680" cy="1888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p:cNvSpPr txBox="1"/>
              <p:nvPr/>
            </p:nvSpPr>
            <p:spPr>
              <a:xfrm>
                <a:off x="6187266" y="5157192"/>
                <a:ext cx="1436466" cy="601473"/>
              </a:xfrm>
              <a:prstGeom prst="rect">
                <a:avLst/>
              </a:prstGeom>
              <a:noFill/>
            </p:spPr>
            <p:txBody>
              <a:bodyPr wrap="square" rtlCol="0">
                <a:spAutoFit/>
              </a:bodyPr>
              <a:lstStyle/>
              <a:p>
                <a:pPr algn="ctr"/>
                <a:r>
                  <a:rPr lang="fr-FR" sz="1400" dirty="0" smtClean="0"/>
                  <a:t>Salarié Désigné Compétent - SDC</a:t>
                </a:r>
                <a:endParaRPr lang="fr-FR" sz="1400" dirty="0"/>
              </a:p>
            </p:txBody>
          </p:sp>
        </p:grpSp>
        <p:sp>
          <p:nvSpPr>
            <p:cNvPr id="16" name="Rectangle 15"/>
            <p:cNvSpPr/>
            <p:nvPr/>
          </p:nvSpPr>
          <p:spPr>
            <a:xfrm>
              <a:off x="6538395" y="4240571"/>
              <a:ext cx="2304256" cy="1563638"/>
            </a:xfrm>
            <a:prstGeom prst="wedgeRectCallout">
              <a:avLst>
                <a:gd name="adj1" fmla="val -98676"/>
                <a:gd name="adj2" fmla="val -19731"/>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00" dirty="0" smtClean="0"/>
                <a:t>Salarié désigné compétent, depuis le 1</a:t>
              </a:r>
              <a:r>
                <a:rPr lang="fr-FR" sz="1000" baseline="30000" dirty="0" smtClean="0"/>
                <a:t>er</a:t>
              </a:r>
              <a:r>
                <a:rPr lang="fr-FR" sz="1000" dirty="0" smtClean="0"/>
                <a:t> juillet 2012, le code du travail fait obligation à l’employeur de désigner un ou plusieurs salariés compétents pour s’occuper des activités de protection et de prévention des risques professionnels </a:t>
              </a:r>
            </a:p>
            <a:p>
              <a:pPr algn="ctr"/>
              <a:r>
                <a:rPr lang="fr-FR" sz="800" dirty="0" smtClean="0"/>
                <a:t>(Art L. 4644-1 et  R. 4644-1 code du travail)</a:t>
              </a:r>
              <a:endParaRPr lang="fr-FR" sz="800" dirty="0"/>
            </a:p>
          </p:txBody>
        </p:sp>
      </p:grpSp>
      <p:grpSp>
        <p:nvGrpSpPr>
          <p:cNvPr id="20" name="Groupe 19"/>
          <p:cNvGrpSpPr/>
          <p:nvPr/>
        </p:nvGrpSpPr>
        <p:grpSpPr>
          <a:xfrm>
            <a:off x="3347865" y="3112580"/>
            <a:ext cx="1656184" cy="1868827"/>
            <a:chOff x="5224852" y="2060848"/>
            <a:chExt cx="3380318" cy="3380318"/>
          </a:xfrm>
        </p:grpSpPr>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4852" y="2060848"/>
              <a:ext cx="3380318" cy="3380318"/>
            </a:xfrm>
            <a:prstGeom prst="rect">
              <a:avLst/>
            </a:prstGeom>
          </p:spPr>
        </p:pic>
        <p:pic>
          <p:nvPicPr>
            <p:cNvPr id="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9584" y="3409041"/>
              <a:ext cx="581602" cy="581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8125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lnSpcReduction="10000"/>
          </a:bodyPr>
          <a:lstStyle/>
          <a:p>
            <a:pPr algn="just"/>
            <a:r>
              <a:rPr lang="fr-FR" sz="2400" dirty="0" smtClean="0"/>
              <a:t>Limiter le temps d’exposition des salariés au soleil : aménager les horaires, alterner les tâches</a:t>
            </a:r>
          </a:p>
          <a:p>
            <a:pPr algn="just"/>
            <a:endParaRPr lang="fr-FR" sz="2400" dirty="0" smtClean="0"/>
          </a:p>
          <a:p>
            <a:pPr algn="just"/>
            <a:r>
              <a:rPr lang="fr-FR" sz="2400" dirty="0" smtClean="0"/>
              <a:t>Limiter ou reporter autant que possible le travail physique</a:t>
            </a:r>
          </a:p>
          <a:p>
            <a:pPr algn="just"/>
            <a:endParaRPr lang="fr-FR" sz="2400" dirty="0" smtClean="0"/>
          </a:p>
          <a:p>
            <a:pPr algn="just"/>
            <a:r>
              <a:rPr lang="fr-FR" sz="2400" dirty="0" smtClean="0"/>
              <a:t>Augmenter la fréquence des pauses</a:t>
            </a:r>
          </a:p>
          <a:p>
            <a:pPr algn="just"/>
            <a:endParaRPr lang="fr-FR" sz="2400" dirty="0" smtClean="0"/>
          </a:p>
          <a:p>
            <a:pPr algn="just"/>
            <a:r>
              <a:rPr lang="fr-FR" sz="2400" dirty="0" smtClean="0"/>
              <a:t>Mettre à disposition de l’eau potable</a:t>
            </a:r>
          </a:p>
          <a:p>
            <a:pPr algn="just"/>
            <a:endParaRPr lang="fr-FR" sz="2400" dirty="0"/>
          </a:p>
          <a:p>
            <a:pPr algn="just"/>
            <a:r>
              <a:rPr lang="fr-FR" sz="2400" dirty="0" smtClean="0"/>
              <a:t>Informer les salariés sur la conduite à tenir en cas de « coup de chaleur »</a:t>
            </a:r>
            <a:endParaRPr lang="fr-FR" sz="2400" dirty="0"/>
          </a:p>
        </p:txBody>
      </p:sp>
      <p:sp>
        <p:nvSpPr>
          <p:cNvPr id="3" name="Titre 2"/>
          <p:cNvSpPr>
            <a:spLocks noGrp="1"/>
          </p:cNvSpPr>
          <p:nvPr>
            <p:ph type="title"/>
          </p:nvPr>
        </p:nvSpPr>
        <p:spPr>
          <a:xfrm>
            <a:off x="107504" y="66101"/>
            <a:ext cx="8928992" cy="1143000"/>
          </a:xfrm>
        </p:spPr>
        <p:txBody>
          <a:bodyPr/>
          <a:lstStyle/>
          <a:p>
            <a:r>
              <a:rPr lang="fr-FR" dirty="0" smtClean="0"/>
              <a:t>Mesures organisationnelles/travail-chaleur</a:t>
            </a:r>
            <a:endParaRPr lang="fr-FR" dirty="0"/>
          </a:p>
        </p:txBody>
      </p:sp>
    </p:spTree>
    <p:extLst>
      <p:ext uri="{BB962C8B-B14F-4D97-AF65-F5344CB8AC3E}">
        <p14:creationId xmlns:p14="http://schemas.microsoft.com/office/powerpoint/2010/main" val="1516127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lgn="just"/>
            <a:r>
              <a:rPr lang="fr-FR" dirty="0" smtClean="0"/>
              <a:t>Diffusion des informations et consignes concernant les mesures de protection des salariés et de toutes les personnes entrant sur le lieu de travail  :</a:t>
            </a:r>
          </a:p>
          <a:p>
            <a:pPr algn="just"/>
            <a:endParaRPr lang="fr-FR" dirty="0"/>
          </a:p>
          <a:p>
            <a:pPr marL="0" indent="0" algn="just">
              <a:buNone/>
            </a:pPr>
            <a:endParaRPr lang="fr-FR" dirty="0"/>
          </a:p>
        </p:txBody>
      </p:sp>
      <p:graphicFrame>
        <p:nvGraphicFramePr>
          <p:cNvPr id="4" name="Diagramme 3"/>
          <p:cNvGraphicFramePr/>
          <p:nvPr>
            <p:extLst>
              <p:ext uri="{D42A27DB-BD31-4B8C-83A1-F6EECF244321}">
                <p14:modId xmlns:p14="http://schemas.microsoft.com/office/powerpoint/2010/main" val="2099011120"/>
              </p:ext>
            </p:extLst>
          </p:nvPr>
        </p:nvGraphicFramePr>
        <p:xfrm>
          <a:off x="1187624" y="1628800"/>
          <a:ext cx="7128792" cy="4640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re 2"/>
          <p:cNvSpPr>
            <a:spLocks noGrp="1"/>
          </p:cNvSpPr>
          <p:nvPr>
            <p:ph type="title"/>
          </p:nvPr>
        </p:nvSpPr>
        <p:spPr>
          <a:xfrm>
            <a:off x="179512" y="-27384"/>
            <a:ext cx="8229600" cy="1143000"/>
          </a:xfrm>
        </p:spPr>
        <p:txBody>
          <a:bodyPr>
            <a:normAutofit fontScale="90000"/>
          </a:bodyPr>
          <a:lstStyle/>
          <a:p>
            <a:pPr algn="just"/>
            <a:r>
              <a:rPr lang="fr-FR" sz="1800" b="1" dirty="0"/>
              <a:t>Protocole National « Assurer la santé et la sécurité des salariés en entreprise face à l’épidémie de Covid-19 » du 31 août </a:t>
            </a:r>
            <a:r>
              <a:rPr lang="fr-FR" sz="1800" b="1" dirty="0" smtClean="0"/>
              <a:t>2020 - </a:t>
            </a:r>
            <a:r>
              <a:rPr lang="fr-FR" sz="1600" b="1" i="1" dirty="0"/>
              <a:t>Ministère du Travail, de l’Emploi et de l’Insertion</a:t>
            </a:r>
            <a:r>
              <a:rPr lang="fr-FR" sz="2000" b="1" dirty="0"/>
              <a:t> </a:t>
            </a:r>
            <a:endParaRPr lang="fr-FR" dirty="0"/>
          </a:p>
        </p:txBody>
      </p:sp>
      <p:grpSp>
        <p:nvGrpSpPr>
          <p:cNvPr id="6" name="Groupe 5"/>
          <p:cNvGrpSpPr/>
          <p:nvPr/>
        </p:nvGrpSpPr>
        <p:grpSpPr>
          <a:xfrm>
            <a:off x="158664" y="5303502"/>
            <a:ext cx="8686955" cy="1323439"/>
            <a:chOff x="172356" y="1700808"/>
            <a:chExt cx="8686955" cy="1323439"/>
          </a:xfrm>
        </p:grpSpPr>
        <p:sp>
          <p:nvSpPr>
            <p:cNvPr id="7" name="ZoneTexte 6">
              <a:extLst>
                <a:ext uri="{FF2B5EF4-FFF2-40B4-BE49-F238E27FC236}">
                  <a16:creationId xmlns:a16="http://schemas.microsoft.com/office/drawing/2014/main" xmlns="" id="{CC0321EC-521E-4D68-9073-669ED240AEFE}"/>
                </a:ext>
              </a:extLst>
            </p:cNvPr>
            <p:cNvSpPr txBox="1"/>
            <p:nvPr/>
          </p:nvSpPr>
          <p:spPr>
            <a:xfrm>
              <a:off x="172356" y="1700808"/>
              <a:ext cx="8686955" cy="1323439"/>
            </a:xfrm>
            <a:prstGeom prst="rect">
              <a:avLst/>
            </a:prstGeom>
            <a:noFill/>
          </p:spPr>
          <p:txBody>
            <a:bodyPr wrap="square" rtlCol="0">
              <a:spAutoFit/>
            </a:bodyPr>
            <a:lstStyle/>
            <a:p>
              <a:pPr algn="just">
                <a:buClr>
                  <a:schemeClr val="accent5"/>
                </a:buClr>
              </a:pPr>
              <a:endParaRPr lang="fr-FR" sz="2000" dirty="0"/>
            </a:p>
            <a:p>
              <a:pPr lvl="2" algn="just">
                <a:buClr>
                  <a:schemeClr val="accent5"/>
                </a:buClr>
              </a:pPr>
              <a:r>
                <a:rPr lang="fr-FR" sz="2000" dirty="0"/>
                <a:t>Pour les salariés sur site comme en télétravail, pour les entreprises extérieures, pour les clients, fournisseurs, prestataires</a:t>
              </a:r>
              <a:r>
                <a:rPr lang="fr-FR" sz="2000" dirty="0" smtClean="0"/>
                <a:t>…</a:t>
              </a:r>
            </a:p>
            <a:p>
              <a:pPr lvl="2" algn="just">
                <a:buClr>
                  <a:schemeClr val="accent5"/>
                </a:buClr>
              </a:pPr>
              <a:endParaRPr lang="fr-FR" sz="2000" dirty="0"/>
            </a:p>
          </p:txBody>
        </p:sp>
        <p:pic>
          <p:nvPicPr>
            <p:cNvPr id="8" name="Graphique 16" descr="Informations">
              <a:extLst>
                <a:ext uri="{FF2B5EF4-FFF2-40B4-BE49-F238E27FC236}">
                  <a16:creationId xmlns:a16="http://schemas.microsoft.com/office/drawing/2014/main" xmlns="" id="{88B60E46-24D7-4AB1-8C81-380BDB3DC5E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23020" y="2072200"/>
              <a:ext cx="580654" cy="580654"/>
            </a:xfrm>
            <a:prstGeom prst="rect">
              <a:avLst/>
            </a:prstGeom>
          </p:spPr>
        </p:pic>
      </p:grpSp>
    </p:spTree>
    <p:extLst>
      <p:ext uri="{BB962C8B-B14F-4D97-AF65-F5344CB8AC3E}">
        <p14:creationId xmlns:p14="http://schemas.microsoft.com/office/powerpoint/2010/main" val="827744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51520" y="1268760"/>
            <a:ext cx="8784976" cy="4176464"/>
          </a:xfrm>
        </p:spPr>
        <p:txBody>
          <a:bodyPr>
            <a:noAutofit/>
          </a:bodyPr>
          <a:lstStyle/>
          <a:p>
            <a:pPr marL="0" indent="0" algn="just">
              <a:buNone/>
            </a:pPr>
            <a:r>
              <a:rPr lang="fr-FR" sz="3600" b="1" dirty="0" smtClean="0">
                <a:solidFill>
                  <a:schemeClr val="accent5"/>
                </a:solidFill>
                <a:effectLst>
                  <a:outerShdw blurRad="38100" dist="38100" dir="2700000" algn="tl">
                    <a:srgbClr val="000000">
                      <a:alpha val="43137"/>
                    </a:srgbClr>
                  </a:outerShdw>
                </a:effectLst>
              </a:rPr>
              <a:t>C</a:t>
            </a:r>
            <a:r>
              <a:rPr lang="fr-FR" sz="2400" dirty="0" smtClean="0"/>
              <a:t>onnaître </a:t>
            </a:r>
            <a:r>
              <a:rPr lang="fr-FR" sz="2400" dirty="0"/>
              <a:t>la nature et la gravité du risque </a:t>
            </a:r>
            <a:endParaRPr lang="fr-FR" sz="2400" b="1" dirty="0" smtClean="0">
              <a:solidFill>
                <a:schemeClr val="accent5"/>
              </a:solidFill>
            </a:endParaRPr>
          </a:p>
          <a:p>
            <a:pPr marL="0" indent="0" algn="just">
              <a:buNone/>
            </a:pPr>
            <a:r>
              <a:rPr lang="fr-FR" sz="3600" b="1" dirty="0" smtClean="0">
                <a:solidFill>
                  <a:schemeClr val="accent5"/>
                </a:solidFill>
                <a:effectLst>
                  <a:outerShdw blurRad="38100" dist="38100" dir="2700000" algn="tl">
                    <a:srgbClr val="000000">
                      <a:alpha val="43137"/>
                    </a:srgbClr>
                  </a:outerShdw>
                </a:effectLst>
              </a:rPr>
              <a:t>O</a:t>
            </a:r>
            <a:r>
              <a:rPr lang="fr-FR" sz="2400" dirty="0" smtClean="0"/>
              <a:t>rganiser </a:t>
            </a:r>
            <a:r>
              <a:rPr lang="fr-FR" sz="2400" dirty="0"/>
              <a:t>son activité selon les nouvelles directives de son </a:t>
            </a:r>
            <a:r>
              <a:rPr lang="fr-FR" sz="2400" dirty="0" smtClean="0"/>
              <a:t>employeur</a:t>
            </a:r>
            <a:r>
              <a:rPr lang="fr-FR" sz="1600" dirty="0" smtClean="0"/>
              <a:t>	</a:t>
            </a:r>
          </a:p>
          <a:p>
            <a:pPr marL="0" indent="0" algn="just">
              <a:buNone/>
            </a:pPr>
            <a:r>
              <a:rPr lang="fr-FR" sz="3600" b="1" dirty="0" smtClean="0">
                <a:solidFill>
                  <a:schemeClr val="accent5"/>
                </a:solidFill>
                <a:effectLst>
                  <a:outerShdw blurRad="38100" dist="38100" dir="2700000" algn="tl">
                    <a:srgbClr val="000000">
                      <a:alpha val="43137"/>
                    </a:srgbClr>
                  </a:outerShdw>
                </a:effectLst>
              </a:rPr>
              <a:t>V</a:t>
            </a:r>
            <a:r>
              <a:rPr lang="fr-FR" sz="2400" dirty="0" smtClean="0"/>
              <a:t>éhiculer </a:t>
            </a:r>
            <a:r>
              <a:rPr lang="fr-FR" sz="2400" dirty="0"/>
              <a:t>les bonnes pratiques </a:t>
            </a:r>
            <a:r>
              <a:rPr lang="fr-FR" sz="2400" dirty="0" smtClean="0"/>
              <a:t>d’hygiène</a:t>
            </a:r>
            <a:endParaRPr lang="fr-FR" sz="1600" dirty="0" smtClean="0"/>
          </a:p>
          <a:p>
            <a:pPr marL="0" indent="0" algn="just">
              <a:buNone/>
            </a:pPr>
            <a:r>
              <a:rPr lang="fr-FR" sz="3600" b="1" dirty="0" smtClean="0">
                <a:solidFill>
                  <a:schemeClr val="accent5"/>
                </a:solidFill>
                <a:effectLst>
                  <a:outerShdw blurRad="38100" dist="38100" dir="2700000" algn="tl">
                    <a:srgbClr val="000000">
                      <a:alpha val="43137"/>
                    </a:srgbClr>
                  </a:outerShdw>
                </a:effectLst>
              </a:rPr>
              <a:t>I</a:t>
            </a:r>
            <a:r>
              <a:rPr lang="fr-FR" sz="2400" dirty="0" smtClean="0"/>
              <a:t>ntégrer </a:t>
            </a:r>
            <a:r>
              <a:rPr lang="fr-FR" sz="2400" dirty="0"/>
              <a:t>et respecter les gestes barrières et les règles de distanciation </a:t>
            </a:r>
            <a:r>
              <a:rPr lang="fr-FR" sz="2400" dirty="0" smtClean="0"/>
              <a:t>physique</a:t>
            </a:r>
            <a:endParaRPr lang="fr-FR" sz="1600" dirty="0" smtClean="0"/>
          </a:p>
          <a:p>
            <a:pPr marL="0" indent="0" algn="just">
              <a:buNone/>
            </a:pPr>
            <a:r>
              <a:rPr lang="fr-FR" sz="3600" b="1" dirty="0" smtClean="0">
                <a:solidFill>
                  <a:schemeClr val="accent5"/>
                </a:solidFill>
                <a:effectLst>
                  <a:outerShdw blurRad="38100" dist="38100" dir="2700000" algn="tl">
                    <a:srgbClr val="000000">
                      <a:alpha val="43137"/>
                    </a:srgbClr>
                  </a:outerShdw>
                </a:effectLst>
              </a:rPr>
              <a:t>D</a:t>
            </a:r>
            <a:r>
              <a:rPr lang="fr-FR" sz="2400" dirty="0" smtClean="0"/>
              <a:t>iffuser </a:t>
            </a:r>
            <a:r>
              <a:rPr lang="fr-FR" sz="2400" dirty="0"/>
              <a:t>les conseils de prévention auprès des collègues, des </a:t>
            </a:r>
            <a:r>
              <a:rPr lang="fr-FR" sz="2400" dirty="0" smtClean="0"/>
              <a:t>clients, </a:t>
            </a:r>
            <a:r>
              <a:rPr lang="fr-FR" sz="2400" dirty="0"/>
              <a:t>des </a:t>
            </a:r>
            <a:r>
              <a:rPr lang="fr-FR" sz="2400" dirty="0" smtClean="0"/>
              <a:t>fournisseurs</a:t>
            </a:r>
            <a:r>
              <a:rPr lang="fr-FR" sz="1600" dirty="0" smtClean="0"/>
              <a:t>	</a:t>
            </a:r>
          </a:p>
          <a:p>
            <a:pPr marL="0" indent="0" algn="just">
              <a:buNone/>
            </a:pPr>
            <a:r>
              <a:rPr lang="fr-FR" sz="1600" dirty="0" smtClean="0"/>
              <a:t>	</a:t>
            </a:r>
            <a:r>
              <a:rPr lang="fr-FR" sz="2800" dirty="0"/>
              <a:t>  </a:t>
            </a:r>
          </a:p>
          <a:p>
            <a:pPr algn="just"/>
            <a:endParaRPr lang="fr-FR" sz="2800" dirty="0"/>
          </a:p>
        </p:txBody>
      </p:sp>
      <p:sp>
        <p:nvSpPr>
          <p:cNvPr id="3" name="Titre 2"/>
          <p:cNvSpPr>
            <a:spLocks noGrp="1"/>
          </p:cNvSpPr>
          <p:nvPr>
            <p:ph type="title"/>
          </p:nvPr>
        </p:nvSpPr>
        <p:spPr/>
        <p:txBody>
          <a:bodyPr/>
          <a:lstStyle/>
          <a:p>
            <a:r>
              <a:rPr lang="fr-FR" b="1" dirty="0"/>
              <a:t>Travailler en mode COVID</a:t>
            </a:r>
            <a:r>
              <a:rPr lang="fr-FR" dirty="0"/>
              <a:t/>
            </a:r>
            <a:br>
              <a:rPr lang="fr-FR" dirty="0"/>
            </a:br>
            <a:endParaRPr lang="fr-FR" dirty="0"/>
          </a:p>
        </p:txBody>
      </p:sp>
    </p:spTree>
    <p:extLst>
      <p:ext uri="{BB962C8B-B14F-4D97-AF65-F5344CB8AC3E}">
        <p14:creationId xmlns:p14="http://schemas.microsoft.com/office/powerpoint/2010/main" val="6453307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0" y="1412776"/>
            <a:ext cx="9036496" cy="5040560"/>
          </a:xfrm>
        </p:spPr>
        <p:txBody>
          <a:bodyPr>
            <a:normAutofit/>
          </a:bodyPr>
          <a:lstStyle/>
          <a:p>
            <a:pPr algn="just"/>
            <a:r>
              <a:rPr lang="fr-FR" sz="2400" dirty="0"/>
              <a:t>Ministère du travail : </a:t>
            </a:r>
            <a:r>
              <a:rPr lang="fr-FR" sz="2400" dirty="0">
                <a:hlinkClick r:id="rId3"/>
              </a:rPr>
              <a:t>https://travail-emploi.gouv.fr/le-ministere-en-action/coronavirus-covid-19</a:t>
            </a:r>
            <a:r>
              <a:rPr lang="fr-FR" sz="2400" dirty="0" smtClean="0">
                <a:hlinkClick r:id="rId3"/>
              </a:rPr>
              <a:t>/</a:t>
            </a:r>
            <a:endParaRPr lang="fr-FR" sz="2400" dirty="0" smtClean="0"/>
          </a:p>
          <a:p>
            <a:pPr marL="0" indent="0" algn="just">
              <a:buNone/>
            </a:pPr>
            <a:endParaRPr lang="fr-FR" sz="2400" dirty="0"/>
          </a:p>
          <a:p>
            <a:pPr algn="just"/>
            <a:r>
              <a:rPr lang="fr-FR" sz="2400" dirty="0"/>
              <a:t>Haut Conseil de la Santé Publique : </a:t>
            </a:r>
            <a:r>
              <a:rPr lang="fr-FR" sz="2400" dirty="0">
                <a:hlinkClick r:id="rId4"/>
              </a:rPr>
              <a:t>https://</a:t>
            </a:r>
            <a:r>
              <a:rPr lang="fr-FR" sz="2400" dirty="0" smtClean="0">
                <a:hlinkClick r:id="rId4"/>
              </a:rPr>
              <a:t>www.hcsp.fr</a:t>
            </a:r>
            <a:endParaRPr lang="fr-FR" sz="2400" dirty="0" smtClean="0"/>
          </a:p>
          <a:p>
            <a:pPr algn="just"/>
            <a:endParaRPr lang="fr-FR" sz="2400" dirty="0" smtClean="0">
              <a:hlinkClick r:id="rId5"/>
            </a:endParaRPr>
          </a:p>
          <a:p>
            <a:pPr algn="just"/>
            <a:r>
              <a:rPr lang="fr-FR" sz="2400" dirty="0" smtClean="0">
                <a:hlinkClick r:id="rId5"/>
              </a:rPr>
              <a:t>https</a:t>
            </a:r>
            <a:r>
              <a:rPr lang="fr-FR" sz="2400" dirty="0">
                <a:hlinkClick r:id="rId5"/>
              </a:rPr>
              <a:t>://www.inrs.fr/risques/covid19-prevention-entreprise/</a:t>
            </a:r>
            <a:endParaRPr lang="fr-FR" sz="2400" dirty="0"/>
          </a:p>
          <a:p>
            <a:pPr algn="just"/>
            <a:endParaRPr lang="fr-FR" sz="2400" dirty="0"/>
          </a:p>
          <a:p>
            <a:pPr algn="just"/>
            <a:r>
              <a:rPr lang="fr-FR" sz="2400" dirty="0" smtClean="0">
                <a:hlinkClick r:id="rId6"/>
              </a:rPr>
              <a:t>https</a:t>
            </a:r>
            <a:r>
              <a:rPr lang="fr-FR" sz="2400" dirty="0">
                <a:hlinkClick r:id="rId6"/>
              </a:rPr>
              <a:t>://www.opsat.fr/actualite/covid-19-service-accompagne</a:t>
            </a:r>
            <a:r>
              <a:rPr lang="fr-FR" sz="2400" dirty="0" smtClean="0">
                <a:hlinkClick r:id="rId6"/>
              </a:rPr>
              <a:t>/</a:t>
            </a:r>
            <a:endParaRPr lang="fr-FR" sz="2400" dirty="0" smtClean="0"/>
          </a:p>
          <a:p>
            <a:pPr algn="just"/>
            <a:endParaRPr lang="fr-FR" sz="2400" dirty="0"/>
          </a:p>
          <a:p>
            <a:pPr marL="0" indent="0" algn="just">
              <a:buNone/>
            </a:pPr>
            <a:r>
              <a:rPr lang="fr-FR" sz="2800" dirty="0" smtClean="0"/>
              <a:t>Rajouter coordonnées des différents services : SSTY-MT71-MTN-AIST21-AIST25</a:t>
            </a:r>
            <a:endParaRPr lang="fr-FR" sz="2800" dirty="0"/>
          </a:p>
          <a:p>
            <a:pPr marL="0" indent="0" algn="just">
              <a:buNone/>
            </a:pPr>
            <a:endParaRPr lang="fr-FR" sz="2400" dirty="0" smtClean="0"/>
          </a:p>
          <a:p>
            <a:pPr algn="just"/>
            <a:endParaRPr lang="fr-FR" sz="2400" dirty="0" smtClean="0"/>
          </a:p>
          <a:p>
            <a:pPr algn="just"/>
            <a:endParaRPr lang="fr-FR" sz="2400" dirty="0" smtClean="0"/>
          </a:p>
          <a:p>
            <a:pPr marL="0" indent="0" algn="just">
              <a:buNone/>
            </a:pPr>
            <a:endParaRPr lang="fr-FR" sz="2400" dirty="0"/>
          </a:p>
        </p:txBody>
      </p:sp>
      <p:sp>
        <p:nvSpPr>
          <p:cNvPr id="3" name="Titre 2"/>
          <p:cNvSpPr>
            <a:spLocks noGrp="1"/>
          </p:cNvSpPr>
          <p:nvPr>
            <p:ph type="title"/>
          </p:nvPr>
        </p:nvSpPr>
        <p:spPr/>
        <p:txBody>
          <a:bodyPr/>
          <a:lstStyle/>
          <a:p>
            <a:r>
              <a:rPr lang="fr-FR" dirty="0" smtClean="0"/>
              <a:t>Nos sources/Contacts utiles</a:t>
            </a:r>
            <a:endParaRPr lang="fr-FR" dirty="0"/>
          </a:p>
        </p:txBody>
      </p:sp>
    </p:spTree>
    <p:extLst>
      <p:ext uri="{BB962C8B-B14F-4D97-AF65-F5344CB8AC3E}">
        <p14:creationId xmlns:p14="http://schemas.microsoft.com/office/powerpoint/2010/main" val="1356087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Rôle et missions du référent COVID</a:t>
            </a:r>
            <a:endParaRPr lang="fr-FR" dirty="0"/>
          </a:p>
        </p:txBody>
      </p:sp>
      <p:grpSp>
        <p:nvGrpSpPr>
          <p:cNvPr id="4" name="Groupe 3"/>
          <p:cNvGrpSpPr/>
          <p:nvPr/>
        </p:nvGrpSpPr>
        <p:grpSpPr>
          <a:xfrm>
            <a:off x="251520" y="1412776"/>
            <a:ext cx="8496944" cy="2689905"/>
            <a:chOff x="35496" y="1556792"/>
            <a:chExt cx="8496944" cy="2689905"/>
          </a:xfrm>
        </p:grpSpPr>
        <p:grpSp>
          <p:nvGrpSpPr>
            <p:cNvPr id="5" name="Groupe 4"/>
            <p:cNvGrpSpPr/>
            <p:nvPr/>
          </p:nvGrpSpPr>
          <p:grpSpPr>
            <a:xfrm>
              <a:off x="35496" y="1556792"/>
              <a:ext cx="6912768" cy="768888"/>
              <a:chOff x="0" y="0"/>
              <a:chExt cx="5181600" cy="1219200"/>
            </a:xfrm>
          </p:grpSpPr>
          <p:sp>
            <p:nvSpPr>
              <p:cNvPr id="6" name="Rectangle à coins arrondis 5"/>
              <p:cNvSpPr/>
              <p:nvPr/>
            </p:nvSpPr>
            <p:spPr>
              <a:xfrm>
                <a:off x="0" y="0"/>
                <a:ext cx="5181600" cy="1219200"/>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7" name="Rectangle 6"/>
              <p:cNvSpPr/>
              <p:nvPr/>
            </p:nvSpPr>
            <p:spPr>
              <a:xfrm>
                <a:off x="35709" y="35709"/>
                <a:ext cx="3865988" cy="11477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fr-FR" sz="2800" kern="1200" dirty="0" smtClean="0"/>
                  <a:t>Missions organisationnelles</a:t>
                </a:r>
                <a:endParaRPr lang="fr-FR" sz="2800" kern="1200" dirty="0"/>
              </a:p>
            </p:txBody>
          </p:sp>
        </p:grpSp>
        <p:grpSp>
          <p:nvGrpSpPr>
            <p:cNvPr id="8" name="Groupe 7"/>
            <p:cNvGrpSpPr/>
            <p:nvPr/>
          </p:nvGrpSpPr>
          <p:grpSpPr>
            <a:xfrm>
              <a:off x="611560" y="2492896"/>
              <a:ext cx="6405736" cy="781732"/>
              <a:chOff x="398953" y="1181638"/>
              <a:chExt cx="5181600" cy="1219200"/>
            </a:xfrm>
          </p:grpSpPr>
          <p:sp>
            <p:nvSpPr>
              <p:cNvPr id="9" name="Rectangle à coins arrondis 8"/>
              <p:cNvSpPr/>
              <p:nvPr/>
            </p:nvSpPr>
            <p:spPr>
              <a:xfrm>
                <a:off x="398953" y="1181638"/>
                <a:ext cx="5181600" cy="1219200"/>
              </a:xfrm>
              <a:prstGeom prst="roundRect">
                <a:avLst>
                  <a:gd name="adj" fmla="val 10000"/>
                </a:avLst>
              </a:prstGeom>
            </p:spPr>
            <p:style>
              <a:lnRef idx="1">
                <a:schemeClr val="accent3"/>
              </a:lnRef>
              <a:fillRef idx="3">
                <a:schemeClr val="accent3"/>
              </a:fillRef>
              <a:effectRef idx="2">
                <a:schemeClr val="accent3"/>
              </a:effectRef>
              <a:fontRef idx="minor">
                <a:schemeClr val="lt1"/>
              </a:fontRef>
            </p:style>
          </p:sp>
          <p:sp>
            <p:nvSpPr>
              <p:cNvPr id="10" name="Rectangle 9"/>
              <p:cNvSpPr/>
              <p:nvPr/>
            </p:nvSpPr>
            <p:spPr>
              <a:xfrm>
                <a:off x="499264" y="1217347"/>
                <a:ext cx="3860502" cy="11477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fr-FR" sz="2800" kern="1200" dirty="0" smtClean="0"/>
                  <a:t>Missions opérationnelles</a:t>
                </a:r>
                <a:endParaRPr lang="fr-FR" sz="2800" kern="1200" dirty="0"/>
              </a:p>
            </p:txBody>
          </p:sp>
        </p:grpSp>
        <p:grpSp>
          <p:nvGrpSpPr>
            <p:cNvPr id="11" name="Groupe 10"/>
            <p:cNvGrpSpPr/>
            <p:nvPr/>
          </p:nvGrpSpPr>
          <p:grpSpPr>
            <a:xfrm>
              <a:off x="1547664" y="3429001"/>
              <a:ext cx="6984776" cy="817696"/>
              <a:chOff x="1021236" y="2290619"/>
              <a:chExt cx="5181600" cy="1258617"/>
            </a:xfrm>
          </p:grpSpPr>
          <p:sp>
            <p:nvSpPr>
              <p:cNvPr id="12" name="Rectangle à coins arrondis 11"/>
              <p:cNvSpPr/>
              <p:nvPr/>
            </p:nvSpPr>
            <p:spPr>
              <a:xfrm>
                <a:off x="1021236" y="2290619"/>
                <a:ext cx="5181600" cy="1219201"/>
              </a:xfrm>
              <a:prstGeom prst="roundRect">
                <a:avLst>
                  <a:gd name="adj" fmla="val 10000"/>
                </a:avLst>
              </a:prstGeom>
            </p:spPr>
            <p:style>
              <a:lnRef idx="1">
                <a:schemeClr val="accent4"/>
              </a:lnRef>
              <a:fillRef idx="3">
                <a:schemeClr val="accent4"/>
              </a:fillRef>
              <a:effectRef idx="2">
                <a:schemeClr val="accent4"/>
              </a:effectRef>
              <a:fontRef idx="minor">
                <a:schemeClr val="lt1"/>
              </a:fontRef>
            </p:style>
          </p:sp>
          <p:sp>
            <p:nvSpPr>
              <p:cNvPr id="13" name="Rectangle 12"/>
              <p:cNvSpPr/>
              <p:nvPr/>
            </p:nvSpPr>
            <p:spPr>
              <a:xfrm>
                <a:off x="1056943" y="2401454"/>
                <a:ext cx="5001875" cy="11477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fr-FR" sz="2800" kern="1200" dirty="0" smtClean="0"/>
                  <a:t>Missions de communication et d’information</a:t>
                </a:r>
                <a:endParaRPr lang="fr-FR" sz="2800" kern="1200" dirty="0"/>
              </a:p>
            </p:txBody>
          </p:sp>
        </p:grpSp>
      </p:grpSp>
      <p:sp>
        <p:nvSpPr>
          <p:cNvPr id="15" name="Espace réservé du contenu 3"/>
          <p:cNvSpPr>
            <a:spLocks noGrp="1"/>
          </p:cNvSpPr>
          <p:nvPr>
            <p:ph idx="1"/>
          </p:nvPr>
        </p:nvSpPr>
        <p:spPr>
          <a:xfrm>
            <a:off x="147688" y="4217247"/>
            <a:ext cx="8640960" cy="2474524"/>
          </a:xfrm>
          <a:prstGeom prst="rect">
            <a:avLst/>
          </a:prstGeom>
        </p:spPr>
        <p:txBody>
          <a:bodyPr wrap="square">
            <a:spAutoFit/>
          </a:bodyPr>
          <a:lstStyle/>
          <a:p>
            <a:pPr algn="just"/>
            <a:r>
              <a:rPr lang="fr-FR" sz="1800" dirty="0" smtClean="0"/>
              <a:t>Pour exercer ses missions et lui donner toute légitimité, le </a:t>
            </a:r>
            <a:r>
              <a:rPr lang="fr-FR" sz="1800" dirty="0"/>
              <a:t>référent Covid-19 </a:t>
            </a:r>
            <a:r>
              <a:rPr lang="fr-FR" sz="1800" dirty="0" smtClean="0"/>
              <a:t>doit disposer :</a:t>
            </a:r>
            <a:endParaRPr lang="fr-FR" sz="1800" dirty="0"/>
          </a:p>
          <a:p>
            <a:pPr lvl="1" algn="just"/>
            <a:r>
              <a:rPr lang="fr-FR" sz="1800" dirty="0" smtClean="0"/>
              <a:t>de </a:t>
            </a:r>
            <a:r>
              <a:rPr lang="fr-FR" sz="1800" dirty="0"/>
              <a:t>missions clairement définies et formalisées </a:t>
            </a:r>
            <a:r>
              <a:rPr lang="fr-FR" sz="1800" dirty="0" smtClean="0"/>
              <a:t> (une fiche de poste)</a:t>
            </a:r>
          </a:p>
          <a:p>
            <a:pPr lvl="1" algn="just"/>
            <a:r>
              <a:rPr lang="fr-FR" sz="1800" dirty="0" smtClean="0"/>
              <a:t>de la latitude nécessaire à leur organisation (temps, possibilité de mettre en place des réunions…)</a:t>
            </a:r>
            <a:endParaRPr lang="fr-FR" sz="1800" dirty="0"/>
          </a:p>
          <a:p>
            <a:pPr lvl="1" algn="just"/>
            <a:r>
              <a:rPr lang="fr-FR" sz="1800" dirty="0" smtClean="0"/>
              <a:t>des </a:t>
            </a:r>
            <a:r>
              <a:rPr lang="fr-FR" sz="1800" dirty="0"/>
              <a:t>informations et de la sensibilisation nécessaires </a:t>
            </a:r>
            <a:r>
              <a:rPr lang="fr-FR" sz="1800" dirty="0" smtClean="0"/>
              <a:t>à l’accomplissement </a:t>
            </a:r>
            <a:r>
              <a:rPr lang="fr-FR" sz="1800" dirty="0"/>
              <a:t>des missions qui lui sont </a:t>
            </a:r>
            <a:r>
              <a:rPr lang="fr-FR" sz="1800" dirty="0" smtClean="0"/>
              <a:t>confiées</a:t>
            </a:r>
            <a:r>
              <a:rPr lang="fr-FR" sz="1800" dirty="0"/>
              <a:t> </a:t>
            </a:r>
            <a:r>
              <a:rPr lang="fr-FR" sz="1800" dirty="0" smtClean="0"/>
              <a:t>(où trouver les informations utiles, les actualités sanitaires, réglementaires…) </a:t>
            </a:r>
            <a:endParaRPr lang="fr-FR" sz="1800" dirty="0"/>
          </a:p>
        </p:txBody>
      </p:sp>
    </p:spTree>
    <p:extLst>
      <p:ext uri="{BB962C8B-B14F-4D97-AF65-F5344CB8AC3E}">
        <p14:creationId xmlns:p14="http://schemas.microsoft.com/office/powerpoint/2010/main" val="158556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66525" y="-243408"/>
            <a:ext cx="8712968" cy="1143000"/>
          </a:xfrm>
        </p:spPr>
        <p:txBody>
          <a:bodyPr/>
          <a:lstStyle/>
          <a:p>
            <a:r>
              <a:rPr lang="fr-FR" dirty="0" smtClean="0"/>
              <a:t>Missions de communication et d’information</a:t>
            </a:r>
            <a:endParaRPr lang="fr-FR" dirty="0"/>
          </a:p>
        </p:txBody>
      </p:sp>
      <p:sp>
        <p:nvSpPr>
          <p:cNvPr id="9" name="ZoneTexte 8"/>
          <p:cNvSpPr txBox="1"/>
          <p:nvPr/>
        </p:nvSpPr>
        <p:spPr>
          <a:xfrm>
            <a:off x="1462669" y="1962165"/>
            <a:ext cx="6120680" cy="923330"/>
          </a:xfrm>
          <a:prstGeom prst="rect">
            <a:avLst/>
          </a:prstGeom>
          <a:noFill/>
        </p:spPr>
        <p:txBody>
          <a:bodyPr wrap="square" rtlCol="0">
            <a:spAutoFit/>
          </a:bodyPr>
          <a:lstStyle/>
          <a:p>
            <a:endParaRPr lang="fr-FR" dirty="0"/>
          </a:p>
          <a:p>
            <a:endParaRPr lang="fr-FR" dirty="0"/>
          </a:p>
          <a:p>
            <a:endParaRPr lang="fr-FR" dirty="0"/>
          </a:p>
        </p:txBody>
      </p:sp>
      <p:sp>
        <p:nvSpPr>
          <p:cNvPr id="14" name="Forme libre 13"/>
          <p:cNvSpPr/>
          <p:nvPr/>
        </p:nvSpPr>
        <p:spPr>
          <a:xfrm rot="21292009">
            <a:off x="5991285" y="3387674"/>
            <a:ext cx="3347" cy="33050"/>
          </a:xfrm>
          <a:custGeom>
            <a:avLst/>
            <a:gdLst>
              <a:gd name="connsiteX0" fmla="*/ 0 w 10000"/>
              <a:gd name="connsiteY0" fmla="*/ 5000 h 10000"/>
              <a:gd name="connsiteX1" fmla="*/ 10000 w 10000"/>
              <a:gd name="connsiteY1" fmla="*/ 5000 h 10000"/>
            </a:gdLst>
            <a:ahLst/>
            <a:cxnLst>
              <a:cxn ang="0">
                <a:pos x="connsiteX0" y="connsiteY0"/>
              </a:cxn>
              <a:cxn ang="0">
                <a:pos x="connsiteX1" y="connsiteY1"/>
              </a:cxn>
            </a:cxnLst>
            <a:rect l="l" t="t" r="r" b="b"/>
            <a:pathLst>
              <a:path w="10000" h="10000">
                <a:moveTo>
                  <a:pt x="3346" y="28050"/>
                </a:moveTo>
                <a:lnTo>
                  <a:pt x="-6648" y="2805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14289" tIns="16442" rIns="14290" bIns="16440" numCol="1" spcCol="1270" anchor="ctr" anchorCtr="0">
            <a:noAutofit/>
          </a:bodyPr>
          <a:lstStyle/>
          <a:p>
            <a:pPr lvl="0" algn="ctr" defTabSz="222250">
              <a:lnSpc>
                <a:spcPct val="90000"/>
              </a:lnSpc>
              <a:spcBef>
                <a:spcPct val="0"/>
              </a:spcBef>
              <a:spcAft>
                <a:spcPct val="35000"/>
              </a:spcAft>
            </a:pPr>
            <a:endParaRPr lang="fr-FR" sz="500" kern="1200"/>
          </a:p>
        </p:txBody>
      </p:sp>
      <p:grpSp>
        <p:nvGrpSpPr>
          <p:cNvPr id="22" name="Groupe 21"/>
          <p:cNvGrpSpPr/>
          <p:nvPr/>
        </p:nvGrpSpPr>
        <p:grpSpPr>
          <a:xfrm>
            <a:off x="755576" y="548679"/>
            <a:ext cx="7776864" cy="6192690"/>
            <a:chOff x="755576" y="548679"/>
            <a:chExt cx="7776864" cy="6192690"/>
          </a:xfrm>
        </p:grpSpPr>
        <p:sp>
          <p:nvSpPr>
            <p:cNvPr id="6" name="Forme libre 5"/>
            <p:cNvSpPr/>
            <p:nvPr/>
          </p:nvSpPr>
          <p:spPr>
            <a:xfrm>
              <a:off x="3535915" y="2560277"/>
              <a:ext cx="2332229" cy="2380891"/>
            </a:xfrm>
            <a:custGeom>
              <a:avLst/>
              <a:gdLst>
                <a:gd name="connsiteX0" fmla="*/ 0 w 2520000"/>
                <a:gd name="connsiteY0" fmla="*/ 1260000 h 2520000"/>
                <a:gd name="connsiteX1" fmla="*/ 1260000 w 2520000"/>
                <a:gd name="connsiteY1" fmla="*/ 0 h 2520000"/>
                <a:gd name="connsiteX2" fmla="*/ 2520000 w 2520000"/>
                <a:gd name="connsiteY2" fmla="*/ 1260000 h 2520000"/>
                <a:gd name="connsiteX3" fmla="*/ 1260000 w 2520000"/>
                <a:gd name="connsiteY3" fmla="*/ 2520000 h 2520000"/>
                <a:gd name="connsiteX4" fmla="*/ 0 w 2520000"/>
                <a:gd name="connsiteY4" fmla="*/ 1260000 h 25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2520000">
                  <a:moveTo>
                    <a:pt x="0" y="1260000"/>
                  </a:moveTo>
                  <a:cubicBezTo>
                    <a:pt x="0" y="564121"/>
                    <a:pt x="564121" y="0"/>
                    <a:pt x="1260000" y="0"/>
                  </a:cubicBezTo>
                  <a:cubicBezTo>
                    <a:pt x="1955879" y="0"/>
                    <a:pt x="2520000" y="564121"/>
                    <a:pt x="2520000" y="1260000"/>
                  </a:cubicBezTo>
                  <a:cubicBezTo>
                    <a:pt x="2520000" y="1955879"/>
                    <a:pt x="1955879" y="2520000"/>
                    <a:pt x="1260000" y="2520000"/>
                  </a:cubicBezTo>
                  <a:cubicBezTo>
                    <a:pt x="564121" y="2520000"/>
                    <a:pt x="0" y="1955879"/>
                    <a:pt x="0" y="1260000"/>
                  </a:cubicBezTo>
                  <a:close/>
                </a:path>
              </a:pathLst>
            </a:cu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9525" tIns="399525" rIns="399525" bIns="399525" numCol="1" spcCol="1270" anchor="ctr" anchorCtr="0">
              <a:noAutofit/>
            </a:bodyPr>
            <a:lstStyle/>
            <a:p>
              <a:pPr lvl="0" algn="ctr" defTabSz="2133600">
                <a:lnSpc>
                  <a:spcPct val="90000"/>
                </a:lnSpc>
                <a:spcBef>
                  <a:spcPct val="0"/>
                </a:spcBef>
                <a:spcAft>
                  <a:spcPct val="35000"/>
                </a:spcAft>
              </a:pPr>
              <a:endParaRPr lang="fr-FR" sz="4800" kern="1200" dirty="0"/>
            </a:p>
          </p:txBody>
        </p:sp>
        <p:sp>
          <p:nvSpPr>
            <p:cNvPr id="13" name="Forme libre 12"/>
            <p:cNvSpPr/>
            <p:nvPr/>
          </p:nvSpPr>
          <p:spPr>
            <a:xfrm>
              <a:off x="3490613" y="548679"/>
              <a:ext cx="2520000" cy="2088029"/>
            </a:xfrm>
            <a:custGeom>
              <a:avLst/>
              <a:gdLst>
                <a:gd name="connsiteX0" fmla="*/ 0 w 1799997"/>
                <a:gd name="connsiteY0" fmla="*/ 899999 h 1799997"/>
                <a:gd name="connsiteX1" fmla="*/ 899999 w 1799997"/>
                <a:gd name="connsiteY1" fmla="*/ 0 h 1799997"/>
                <a:gd name="connsiteX2" fmla="*/ 1799998 w 1799997"/>
                <a:gd name="connsiteY2" fmla="*/ 899999 h 1799997"/>
                <a:gd name="connsiteX3" fmla="*/ 899999 w 1799997"/>
                <a:gd name="connsiteY3" fmla="*/ 1799998 h 1799997"/>
                <a:gd name="connsiteX4" fmla="*/ 0 w 1799997"/>
                <a:gd name="connsiteY4" fmla="*/ 899999 h 179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997" h="1799997">
                  <a:moveTo>
                    <a:pt x="0" y="899999"/>
                  </a:moveTo>
                  <a:cubicBezTo>
                    <a:pt x="0" y="402943"/>
                    <a:pt x="402943" y="0"/>
                    <a:pt x="899999" y="0"/>
                  </a:cubicBezTo>
                  <a:cubicBezTo>
                    <a:pt x="1397055" y="0"/>
                    <a:pt x="1799998" y="402943"/>
                    <a:pt x="1799998" y="899999"/>
                  </a:cubicBezTo>
                  <a:cubicBezTo>
                    <a:pt x="1799998" y="1397055"/>
                    <a:pt x="1397055" y="1799998"/>
                    <a:pt x="899999" y="1799998"/>
                  </a:cubicBezTo>
                  <a:cubicBezTo>
                    <a:pt x="402943" y="1799998"/>
                    <a:pt x="0" y="1397055"/>
                    <a:pt x="0" y="899999"/>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2493" tIns="272493" rIns="272493" bIns="272493" numCol="1" spcCol="1270" anchor="ctr" anchorCtr="0">
              <a:noAutofit/>
            </a:bodyPr>
            <a:lstStyle/>
            <a:p>
              <a:pPr lvl="0" algn="ctr" defTabSz="622300">
                <a:lnSpc>
                  <a:spcPct val="90000"/>
                </a:lnSpc>
                <a:spcBef>
                  <a:spcPct val="0"/>
                </a:spcBef>
                <a:spcAft>
                  <a:spcPct val="35000"/>
                </a:spcAft>
              </a:pPr>
              <a:r>
                <a:rPr lang="fr-FR" b="1" kern="1200" dirty="0" smtClean="0"/>
                <a:t>Explique l’importance des gestes barrières, de la distanciation, du port des EPI, de l’hygiène…</a:t>
              </a:r>
              <a:endParaRPr lang="fr-FR" b="1" kern="1200" dirty="0"/>
            </a:p>
          </p:txBody>
        </p:sp>
        <p:sp>
          <p:nvSpPr>
            <p:cNvPr id="17" name="Forme libre 16"/>
            <p:cNvSpPr/>
            <p:nvPr/>
          </p:nvSpPr>
          <p:spPr>
            <a:xfrm>
              <a:off x="6055915" y="2204864"/>
              <a:ext cx="2476525" cy="2160041"/>
            </a:xfrm>
            <a:custGeom>
              <a:avLst/>
              <a:gdLst>
                <a:gd name="connsiteX0" fmla="*/ 0 w 1799997"/>
                <a:gd name="connsiteY0" fmla="*/ 899999 h 1799997"/>
                <a:gd name="connsiteX1" fmla="*/ 899999 w 1799997"/>
                <a:gd name="connsiteY1" fmla="*/ 0 h 1799997"/>
                <a:gd name="connsiteX2" fmla="*/ 1799998 w 1799997"/>
                <a:gd name="connsiteY2" fmla="*/ 899999 h 1799997"/>
                <a:gd name="connsiteX3" fmla="*/ 899999 w 1799997"/>
                <a:gd name="connsiteY3" fmla="*/ 1799998 h 1799997"/>
                <a:gd name="connsiteX4" fmla="*/ 0 w 1799997"/>
                <a:gd name="connsiteY4" fmla="*/ 899999 h 179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997" h="1799997">
                  <a:moveTo>
                    <a:pt x="0" y="899999"/>
                  </a:moveTo>
                  <a:cubicBezTo>
                    <a:pt x="0" y="402943"/>
                    <a:pt x="402943" y="0"/>
                    <a:pt x="899999" y="0"/>
                  </a:cubicBezTo>
                  <a:cubicBezTo>
                    <a:pt x="1397055" y="0"/>
                    <a:pt x="1799998" y="402943"/>
                    <a:pt x="1799998" y="899999"/>
                  </a:cubicBezTo>
                  <a:cubicBezTo>
                    <a:pt x="1799998" y="1397055"/>
                    <a:pt x="1397055" y="1799998"/>
                    <a:pt x="899999" y="1799998"/>
                  </a:cubicBezTo>
                  <a:cubicBezTo>
                    <a:pt x="402943" y="1799998"/>
                    <a:pt x="0" y="1397055"/>
                    <a:pt x="0" y="899999"/>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2493" tIns="272493" rIns="272493" bIns="272493" numCol="1" spcCol="1270" anchor="ctr" anchorCtr="0">
              <a:noAutofit/>
            </a:bodyPr>
            <a:lstStyle/>
            <a:p>
              <a:pPr lvl="0" algn="ctr" defTabSz="622300">
                <a:lnSpc>
                  <a:spcPct val="90000"/>
                </a:lnSpc>
                <a:spcBef>
                  <a:spcPct val="0"/>
                </a:spcBef>
                <a:spcAft>
                  <a:spcPct val="35000"/>
                </a:spcAft>
              </a:pPr>
              <a:r>
                <a:rPr lang="fr-FR" b="1" kern="1200" dirty="0" smtClean="0"/>
                <a:t>Transmet et explique les consignes et s’assure de leur compréhension et de leur respect</a:t>
              </a:r>
              <a:endParaRPr lang="fr-FR" b="1" kern="1200" dirty="0"/>
            </a:p>
          </p:txBody>
        </p:sp>
        <p:sp>
          <p:nvSpPr>
            <p:cNvPr id="19" name="Forme libre 18"/>
            <p:cNvSpPr/>
            <p:nvPr/>
          </p:nvSpPr>
          <p:spPr>
            <a:xfrm>
              <a:off x="3535914" y="4581129"/>
              <a:ext cx="2836286" cy="2160240"/>
            </a:xfrm>
            <a:custGeom>
              <a:avLst/>
              <a:gdLst>
                <a:gd name="connsiteX0" fmla="*/ 0 w 1799997"/>
                <a:gd name="connsiteY0" fmla="*/ 899999 h 1799997"/>
                <a:gd name="connsiteX1" fmla="*/ 899999 w 1799997"/>
                <a:gd name="connsiteY1" fmla="*/ 0 h 1799997"/>
                <a:gd name="connsiteX2" fmla="*/ 1799998 w 1799997"/>
                <a:gd name="connsiteY2" fmla="*/ 899999 h 1799997"/>
                <a:gd name="connsiteX3" fmla="*/ 899999 w 1799997"/>
                <a:gd name="connsiteY3" fmla="*/ 1799998 h 1799997"/>
                <a:gd name="connsiteX4" fmla="*/ 0 w 1799997"/>
                <a:gd name="connsiteY4" fmla="*/ 899999 h 179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997" h="1799997">
                  <a:moveTo>
                    <a:pt x="0" y="899999"/>
                  </a:moveTo>
                  <a:cubicBezTo>
                    <a:pt x="0" y="402943"/>
                    <a:pt x="402943" y="0"/>
                    <a:pt x="899999" y="0"/>
                  </a:cubicBezTo>
                  <a:cubicBezTo>
                    <a:pt x="1397055" y="0"/>
                    <a:pt x="1799998" y="402943"/>
                    <a:pt x="1799998" y="899999"/>
                  </a:cubicBezTo>
                  <a:cubicBezTo>
                    <a:pt x="1799998" y="1397055"/>
                    <a:pt x="1397055" y="1799998"/>
                    <a:pt x="899999" y="1799998"/>
                  </a:cubicBezTo>
                  <a:cubicBezTo>
                    <a:pt x="402943" y="1799998"/>
                    <a:pt x="0" y="1397055"/>
                    <a:pt x="0" y="899999"/>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2493" tIns="272493" rIns="272493" bIns="272493" numCol="1" spcCol="1270" anchor="ctr" anchorCtr="0">
              <a:noAutofit/>
            </a:bodyPr>
            <a:lstStyle/>
            <a:p>
              <a:pPr lvl="0" algn="ctr" defTabSz="622300">
                <a:lnSpc>
                  <a:spcPct val="90000"/>
                </a:lnSpc>
                <a:spcBef>
                  <a:spcPct val="0"/>
                </a:spcBef>
                <a:spcAft>
                  <a:spcPct val="35000"/>
                </a:spcAft>
              </a:pPr>
              <a:r>
                <a:rPr lang="fr-FR" sz="1600" b="1" kern="1200" dirty="0" smtClean="0"/>
                <a:t>Tient compte des suggestions/propositions : </a:t>
              </a:r>
              <a:r>
                <a:rPr lang="fr-FR" sz="1600" kern="1200" dirty="0" smtClean="0"/>
                <a:t>organiser des réunions minutes/flash sécurité, être à l’écoute des besoins, des difficultés d’appliquer les mesures</a:t>
              </a:r>
              <a:endParaRPr lang="fr-FR" sz="1600" kern="1200" dirty="0"/>
            </a:p>
          </p:txBody>
        </p:sp>
        <p:sp>
          <p:nvSpPr>
            <p:cNvPr id="21" name="Forme libre 20"/>
            <p:cNvSpPr/>
            <p:nvPr/>
          </p:nvSpPr>
          <p:spPr>
            <a:xfrm>
              <a:off x="755576" y="2204864"/>
              <a:ext cx="2592288" cy="2304256"/>
            </a:xfrm>
            <a:custGeom>
              <a:avLst/>
              <a:gdLst>
                <a:gd name="connsiteX0" fmla="*/ 0 w 1799997"/>
                <a:gd name="connsiteY0" fmla="*/ 899999 h 1799997"/>
                <a:gd name="connsiteX1" fmla="*/ 899999 w 1799997"/>
                <a:gd name="connsiteY1" fmla="*/ 0 h 1799997"/>
                <a:gd name="connsiteX2" fmla="*/ 1799998 w 1799997"/>
                <a:gd name="connsiteY2" fmla="*/ 899999 h 1799997"/>
                <a:gd name="connsiteX3" fmla="*/ 899999 w 1799997"/>
                <a:gd name="connsiteY3" fmla="*/ 1799998 h 1799997"/>
                <a:gd name="connsiteX4" fmla="*/ 0 w 1799997"/>
                <a:gd name="connsiteY4" fmla="*/ 899999 h 179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997" h="1799997">
                  <a:moveTo>
                    <a:pt x="0" y="899999"/>
                  </a:moveTo>
                  <a:cubicBezTo>
                    <a:pt x="0" y="402943"/>
                    <a:pt x="402943" y="0"/>
                    <a:pt x="899999" y="0"/>
                  </a:cubicBezTo>
                  <a:cubicBezTo>
                    <a:pt x="1397055" y="0"/>
                    <a:pt x="1799998" y="402943"/>
                    <a:pt x="1799998" y="899999"/>
                  </a:cubicBezTo>
                  <a:cubicBezTo>
                    <a:pt x="1799998" y="1397055"/>
                    <a:pt x="1397055" y="1799998"/>
                    <a:pt x="899999" y="1799998"/>
                  </a:cubicBezTo>
                  <a:cubicBezTo>
                    <a:pt x="402943" y="1799998"/>
                    <a:pt x="0" y="1397055"/>
                    <a:pt x="0" y="899999"/>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2493" tIns="272493" rIns="272493" bIns="272493" numCol="1" spcCol="1270" anchor="ctr" anchorCtr="0">
              <a:noAutofit/>
            </a:bodyPr>
            <a:lstStyle/>
            <a:p>
              <a:pPr lvl="0" algn="ctr" defTabSz="622300">
                <a:lnSpc>
                  <a:spcPct val="90000"/>
                </a:lnSpc>
                <a:spcBef>
                  <a:spcPct val="0"/>
                </a:spcBef>
              </a:pPr>
              <a:r>
                <a:rPr lang="fr-FR" sz="2000" b="1" kern="1200" dirty="0" smtClean="0"/>
                <a:t>Informe et sensibilise </a:t>
              </a:r>
            </a:p>
            <a:p>
              <a:pPr lvl="0" algn="ctr" defTabSz="622300">
                <a:lnSpc>
                  <a:spcPct val="90000"/>
                </a:lnSpc>
                <a:spcBef>
                  <a:spcPct val="0"/>
                </a:spcBef>
                <a:spcAft>
                  <a:spcPct val="35000"/>
                </a:spcAft>
              </a:pPr>
              <a:r>
                <a:rPr lang="fr-FR" kern="1200" dirty="0" smtClean="0"/>
                <a:t>sans oublier les nouveaux arrivants : apprentis, saisonniers, reprise après arrêt (congé, maladie)</a:t>
              </a:r>
              <a:endParaRPr lang="fr-FR" kern="1200" dirty="0"/>
            </a:p>
          </p:txBody>
        </p:sp>
      </p:grpSp>
    </p:spTree>
    <p:extLst>
      <p:ext uri="{BB962C8B-B14F-4D97-AF65-F5344CB8AC3E}">
        <p14:creationId xmlns:p14="http://schemas.microsoft.com/office/powerpoint/2010/main" val="4101026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683568" y="836712"/>
            <a:ext cx="8280920" cy="5301208"/>
          </a:xfrm>
          <a:prstGeom prst="ellipse">
            <a:avLst/>
          </a:prstGeom>
          <a:solidFill>
            <a:schemeClr val="bg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 name="Titre 2"/>
          <p:cNvSpPr>
            <a:spLocks noGrp="1"/>
          </p:cNvSpPr>
          <p:nvPr>
            <p:ph type="title"/>
          </p:nvPr>
        </p:nvSpPr>
        <p:spPr/>
        <p:txBody>
          <a:bodyPr/>
          <a:lstStyle/>
          <a:p>
            <a:r>
              <a:rPr lang="fr-FR" dirty="0" smtClean="0"/>
              <a:t>En résumé</a:t>
            </a:r>
            <a:endParaRPr lang="fr-FR" dirty="0"/>
          </a:p>
        </p:txBody>
      </p:sp>
      <p:graphicFrame>
        <p:nvGraphicFramePr>
          <p:cNvPr id="4" name="Diagramme 3"/>
          <p:cNvGraphicFramePr/>
          <p:nvPr>
            <p:extLst>
              <p:ext uri="{D42A27DB-BD31-4B8C-83A1-F6EECF244321}">
                <p14:modId xmlns:p14="http://schemas.microsoft.com/office/powerpoint/2010/main" val="2644421326"/>
              </p:ext>
            </p:extLst>
          </p:nvPr>
        </p:nvGraphicFramePr>
        <p:xfrm>
          <a:off x="1259632" y="836712"/>
          <a:ext cx="6840760" cy="4624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rot="5400000">
            <a:off x="4917231" y="2362146"/>
            <a:ext cx="461665" cy="7920880"/>
          </a:xfrm>
          <a:prstGeom prst="rect">
            <a:avLst/>
          </a:prstGeom>
          <a:noFill/>
        </p:spPr>
        <p:txBody>
          <a:bodyPr vert="vert270" wrap="square" rtlCol="0">
            <a:spAutoFit/>
          </a:bodyPr>
          <a:lstStyle/>
          <a:p>
            <a:r>
              <a:rPr lang="fr-FR" b="1" dirty="0" smtClean="0">
                <a:solidFill>
                  <a:srgbClr val="C00000"/>
                </a:solidFill>
              </a:rPr>
              <a:t>Sous la responsabilité  de l’employeur : Art L 4121-1 </a:t>
            </a:r>
            <a:r>
              <a:rPr lang="fr-FR" b="1" dirty="0">
                <a:solidFill>
                  <a:srgbClr val="C00000"/>
                </a:solidFill>
              </a:rPr>
              <a:t>du code du travail</a:t>
            </a:r>
          </a:p>
        </p:txBody>
      </p:sp>
    </p:spTree>
    <p:extLst>
      <p:ext uri="{BB962C8B-B14F-4D97-AF65-F5344CB8AC3E}">
        <p14:creationId xmlns:p14="http://schemas.microsoft.com/office/powerpoint/2010/main" val="4033016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16908" y="2771693"/>
            <a:ext cx="8496944" cy="1470025"/>
          </a:xfrm>
        </p:spPr>
        <p:txBody>
          <a:bodyPr>
            <a:noAutofit/>
          </a:bodyPr>
          <a:lstStyle/>
          <a:p>
            <a:r>
              <a:rPr lang="fr-FR" sz="4000" dirty="0">
                <a:latin typeface="+mj-lt"/>
              </a:rPr>
              <a:t>2</a:t>
            </a:r>
            <a:r>
              <a:rPr lang="fr-FR" sz="4000" dirty="0" smtClean="0">
                <a:latin typeface="+mj-lt"/>
              </a:rPr>
              <a:t>. Rappels COVID-19	 :</a:t>
            </a:r>
            <a:r>
              <a:rPr lang="fr-FR" sz="4000" dirty="0">
                <a:latin typeface="+mj-lt"/>
              </a:rPr>
              <a:t/>
            </a:r>
            <a:br>
              <a:rPr lang="fr-FR" sz="4000" dirty="0">
                <a:latin typeface="+mj-lt"/>
              </a:rPr>
            </a:br>
            <a:r>
              <a:rPr lang="fr-FR" sz="4000" dirty="0">
                <a:latin typeface="+mj-lt"/>
              </a:rPr>
              <a:t/>
            </a:r>
            <a:br>
              <a:rPr lang="fr-FR" sz="4000" dirty="0">
                <a:latin typeface="+mj-lt"/>
              </a:rPr>
            </a:br>
            <a:endParaRPr lang="fr-FR" sz="3600" dirty="0">
              <a:latin typeface="+mj-lt"/>
            </a:endParaRPr>
          </a:p>
        </p:txBody>
      </p:sp>
      <p:sp>
        <p:nvSpPr>
          <p:cNvPr id="4" name="Rectangle 3">
            <a:extLst>
              <a:ext uri="{FF2B5EF4-FFF2-40B4-BE49-F238E27FC236}">
                <a16:creationId xmlns:a16="http://schemas.microsoft.com/office/drawing/2014/main" xmlns="" id="{171DD37B-2DB8-4DDA-AB5E-992EE2A7FF6D}"/>
              </a:ext>
            </a:extLst>
          </p:cNvPr>
          <p:cNvSpPr/>
          <p:nvPr/>
        </p:nvSpPr>
        <p:spPr>
          <a:xfrm>
            <a:off x="179512" y="188640"/>
            <a:ext cx="3312368" cy="187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xmlns="" id="{D9E873AE-DB41-4B1C-BB50-D5A776D40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08" y="404664"/>
            <a:ext cx="2051006" cy="1026904"/>
          </a:xfrm>
          <a:prstGeom prst="rect">
            <a:avLst/>
          </a:prstGeom>
        </p:spPr>
      </p:pic>
      <p:sp>
        <p:nvSpPr>
          <p:cNvPr id="5" name="ZoneTexte 4"/>
          <p:cNvSpPr txBox="1"/>
          <p:nvPr/>
        </p:nvSpPr>
        <p:spPr>
          <a:xfrm>
            <a:off x="611560" y="3640066"/>
            <a:ext cx="8424936" cy="1323439"/>
          </a:xfrm>
          <a:prstGeom prst="rect">
            <a:avLst/>
          </a:prstGeom>
          <a:noFill/>
        </p:spPr>
        <p:txBody>
          <a:bodyPr wrap="square" rtlCol="0">
            <a:spAutoFit/>
          </a:bodyPr>
          <a:lstStyle/>
          <a:p>
            <a:pPr marL="571500" indent="-571500">
              <a:buFont typeface="Arial" panose="020B0604020202020204" pitchFamily="34" charset="0"/>
              <a:buChar char="•"/>
            </a:pPr>
            <a:r>
              <a:rPr lang="fr-FR" sz="4000" dirty="0">
                <a:solidFill>
                  <a:srgbClr val="4BACC6"/>
                </a:solidFill>
                <a:ea typeface="+mj-ea"/>
                <a:cs typeface="+mj-cs"/>
              </a:rPr>
              <a:t>La </a:t>
            </a:r>
            <a:r>
              <a:rPr lang="fr-FR" sz="4000" dirty="0" smtClean="0">
                <a:solidFill>
                  <a:srgbClr val="4BACC6"/>
                </a:solidFill>
                <a:ea typeface="+mj-ea"/>
                <a:cs typeface="+mj-cs"/>
              </a:rPr>
              <a:t>maladie</a:t>
            </a:r>
          </a:p>
          <a:p>
            <a:pPr marL="571500" indent="-571500">
              <a:buFont typeface="Arial" panose="020B0604020202020204" pitchFamily="34" charset="0"/>
              <a:buChar char="•"/>
            </a:pPr>
            <a:r>
              <a:rPr lang="fr-FR" sz="4000" dirty="0">
                <a:solidFill>
                  <a:srgbClr val="4BACC6"/>
                </a:solidFill>
                <a:ea typeface="+mj-ea"/>
                <a:cs typeface="+mj-cs"/>
              </a:rPr>
              <a:t>L</a:t>
            </a:r>
            <a:r>
              <a:rPr lang="fr-FR" sz="4000" dirty="0" smtClean="0">
                <a:solidFill>
                  <a:srgbClr val="4BACC6"/>
                </a:solidFill>
                <a:ea typeface="+mj-ea"/>
                <a:cs typeface="+mj-cs"/>
              </a:rPr>
              <a:t>es </a:t>
            </a:r>
            <a:r>
              <a:rPr lang="fr-FR" sz="4000" dirty="0">
                <a:solidFill>
                  <a:srgbClr val="4BACC6"/>
                </a:solidFill>
                <a:ea typeface="+mj-ea"/>
                <a:cs typeface="+mj-cs"/>
              </a:rPr>
              <a:t>modes de transmission du </a:t>
            </a:r>
            <a:r>
              <a:rPr lang="fr-FR" sz="4000" dirty="0" smtClean="0">
                <a:solidFill>
                  <a:srgbClr val="4BACC6"/>
                </a:solidFill>
                <a:ea typeface="+mj-ea"/>
                <a:cs typeface="+mj-cs"/>
              </a:rPr>
              <a:t>virus</a:t>
            </a:r>
            <a:endParaRPr lang="fr-FR" dirty="0" smtClean="0"/>
          </a:p>
        </p:txBody>
      </p:sp>
      <p:sp>
        <p:nvSpPr>
          <p:cNvPr id="6" name="Sous-titre 5"/>
          <p:cNvSpPr>
            <a:spLocks noGrp="1"/>
          </p:cNvSpPr>
          <p:nvPr>
            <p:ph type="subTitle" idx="1"/>
          </p:nvPr>
        </p:nvSpPr>
        <p:spPr/>
        <p:txBody>
          <a:bodyPr/>
          <a:lstStyle/>
          <a:p>
            <a:endParaRPr lang="fr-FR"/>
          </a:p>
        </p:txBody>
      </p:sp>
    </p:spTree>
    <p:extLst>
      <p:ext uri="{BB962C8B-B14F-4D97-AF65-F5344CB8AC3E}">
        <p14:creationId xmlns:p14="http://schemas.microsoft.com/office/powerpoint/2010/main" val="3913332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ésentation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19145</TotalTime>
  <Words>4332</Words>
  <Application>Microsoft Office PowerPoint</Application>
  <PresentationFormat>Affichage à l'écran (4:3)</PresentationFormat>
  <Paragraphs>539</Paragraphs>
  <Slides>53</Slides>
  <Notes>34</Notes>
  <HiddenSlides>2</HiddenSlides>
  <MMClips>0</MMClips>
  <ScaleCrop>false</ScaleCrop>
  <HeadingPairs>
    <vt:vector size="4" baseType="variant">
      <vt:variant>
        <vt:lpstr>Thème</vt:lpstr>
      </vt:variant>
      <vt:variant>
        <vt:i4>1</vt:i4>
      </vt:variant>
      <vt:variant>
        <vt:lpstr>Titres des diapositives</vt:lpstr>
      </vt:variant>
      <vt:variant>
        <vt:i4>53</vt:i4>
      </vt:variant>
    </vt:vector>
  </HeadingPairs>
  <TitlesOfParts>
    <vt:vector size="54" baseType="lpstr">
      <vt:lpstr>Présentation10</vt:lpstr>
      <vt:lpstr>Webinaire  Référent Covid-19 :  comment assurer votre nouvelle mission</vt:lpstr>
      <vt:lpstr>Informations pratiques importantes</vt:lpstr>
      <vt:lpstr>Présentation PowerPoint</vt:lpstr>
      <vt:lpstr>1. Le référent COVID-19 :  </vt:lpstr>
      <vt:lpstr>Qui peut être référent Covid-19 ?</vt:lpstr>
      <vt:lpstr>Rôle et missions du référent COVID</vt:lpstr>
      <vt:lpstr>Missions de communication et d’information</vt:lpstr>
      <vt:lpstr>En résumé</vt:lpstr>
      <vt:lpstr>2. Rappels COVID-19  :  </vt:lpstr>
      <vt:lpstr>La maladie et sa contagiosité </vt:lpstr>
      <vt:lpstr>Les modes de transmission du virus</vt:lpstr>
      <vt:lpstr>3. Rappels réglementaires  </vt:lpstr>
      <vt:lpstr>Obligations employeurs</vt:lpstr>
      <vt:lpstr> Obligations salariés</vt:lpstr>
      <vt:lpstr>DUER : Document Unique d’Evaluation des Risques professionnels</vt:lpstr>
      <vt:lpstr>DUER dans le contexte sanitaire actuel</vt:lpstr>
      <vt:lpstr>4 . Protocole national pour assurer la santé et la sécurité des salariés en entreprise face à l’épidémie de COVID-19   </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Présentation PowerPoint</vt:lpstr>
      <vt:lpstr>Présentation PowerPoint</vt:lpstr>
      <vt:lpstr>Présentation PowerPoint</vt:lpstr>
      <vt:lpstr>Selon le Protocole National « Assurer la santé et la sécurité des salariés en entreprise face à l’épidémie de Covid-19 » du 31 août 2020 - Ministère du Travail, de l’Emploi et de l’Insertion </vt:lpstr>
      <vt:lpstr>Conditions du port du masque depuis le 01/09/2020 (annexe 4 du protocole national)</vt:lpstr>
      <vt:lpstr>Présentation PowerPoint</vt:lpstr>
      <vt:lpstr>Présentation PowerPoint</vt:lpstr>
      <vt:lpstr>Présentation PowerPoint</vt:lpstr>
      <vt:lpstr>Protocole National « Assurer la santé et la sécurité des salariés en entreprise face à l’épidémie de Covid-19 » du 31 août 2020 - Ministère du Travail, de l’Emploi et de l’Insertion </vt:lpstr>
      <vt:lpstr>Protocole National « Assurer la santé et la sécurité des salariés en entreprise face à l’épidémie de Covid-19 » du 31 août 2020 - Ministère du Travail, de l’Emploi et de l’Insertion </vt:lpstr>
      <vt:lpstr>5. La démarche de prévention adaptée à la situation sanitaire actuelle    </vt:lpstr>
      <vt:lpstr>Démarche de Prévention</vt:lpstr>
      <vt:lpstr>Démarche de Prévention</vt:lpstr>
      <vt:lpstr>Evaluer les risques</vt:lpstr>
      <vt:lpstr>Évaluer les risques</vt:lpstr>
      <vt:lpstr>Évaluer les risques</vt:lpstr>
      <vt:lpstr>Évaluer les risques</vt:lpstr>
      <vt:lpstr>Évaluer les risques</vt:lpstr>
      <vt:lpstr>Évaluer les risques</vt:lpstr>
      <vt:lpstr>Pour prévenir la contamination directe</vt:lpstr>
      <vt:lpstr>Pour prévenir la contamination indirecte</vt:lpstr>
      <vt:lpstr>Critères de choix/Modalités d’utilisation</vt:lpstr>
      <vt:lpstr>Le port du masque et la chaleur</vt:lpstr>
      <vt:lpstr>Mesures organisationnelles/travail-chaleur</vt:lpstr>
      <vt:lpstr>Protocole National « Assurer la santé et la sécurité des salariés en entreprise face à l’épidémie de Covid-19 » du 31 août 2020 - Ministère du Travail, de l’Emploi et de l’Insertion </vt:lpstr>
      <vt:lpstr>Travailler en mode COVID </vt:lpstr>
      <vt:lpstr>Nos sources/Contacts utiles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 VAN CAI Annie</dc:creator>
  <cp:lastModifiedBy>froy</cp:lastModifiedBy>
  <cp:revision>295</cp:revision>
  <cp:lastPrinted>2020-08-26T08:53:43Z</cp:lastPrinted>
  <dcterms:created xsi:type="dcterms:W3CDTF">2020-06-05T13:02:11Z</dcterms:created>
  <dcterms:modified xsi:type="dcterms:W3CDTF">2020-09-17T11:57:52Z</dcterms:modified>
</cp:coreProperties>
</file>